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64" r:id="rId5"/>
    <p:sldId id="266" r:id="rId6"/>
    <p:sldId id="257" r:id="rId7"/>
    <p:sldId id="258" r:id="rId8"/>
    <p:sldId id="267" r:id="rId9"/>
    <p:sldId id="259" r:id="rId10"/>
    <p:sldId id="260" r:id="rId11"/>
    <p:sldId id="26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4660"/>
  </p:normalViewPr>
  <p:slideViewPr>
    <p:cSldViewPr snapToGrid="0">
      <p:cViewPr varScale="1">
        <p:scale>
          <a:sx n="101" d="100"/>
          <a:sy n="101" d="100"/>
        </p:scale>
        <p:origin x="9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F79A753A-375D-4A92-8D75-E4E3170E1240}" type="datetimeFigureOut">
              <a:rPr lang="it-IT" smtClean="0"/>
              <a:t>16/10/2024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6CD71DF-6682-4DF5-915C-316CA93D041F}" type="slidenum">
              <a:rPr lang="it-IT" smtClean="0"/>
              <a:t>‹N›</a:t>
            </a:fld>
            <a:endParaRPr lang="it-IT"/>
          </a:p>
        </p:txBody>
      </p:sp>
    </p:spTree>
    <p:extLst>
      <p:ext uri="{BB962C8B-B14F-4D97-AF65-F5344CB8AC3E}">
        <p14:creationId xmlns:p14="http://schemas.microsoft.com/office/powerpoint/2010/main" val="414198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F79A753A-375D-4A92-8D75-E4E3170E1240}" type="datetimeFigureOut">
              <a:rPr lang="it-IT" smtClean="0"/>
              <a:t>16/10/2024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6CD71DF-6682-4DF5-915C-316CA93D041F}" type="slidenum">
              <a:rPr lang="it-IT" smtClean="0"/>
              <a:t>‹N›</a:t>
            </a:fld>
            <a:endParaRPr lang="it-IT"/>
          </a:p>
        </p:txBody>
      </p:sp>
    </p:spTree>
    <p:extLst>
      <p:ext uri="{BB962C8B-B14F-4D97-AF65-F5344CB8AC3E}">
        <p14:creationId xmlns:p14="http://schemas.microsoft.com/office/powerpoint/2010/main" val="2714446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F79A753A-375D-4A92-8D75-E4E3170E1240}" type="datetimeFigureOut">
              <a:rPr lang="it-IT" smtClean="0"/>
              <a:t>16/10/2024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6CD71DF-6682-4DF5-915C-316CA93D041F}" type="slidenum">
              <a:rPr lang="it-IT" smtClean="0"/>
              <a:t>‹N›</a:t>
            </a:fld>
            <a:endParaRPr lang="it-IT"/>
          </a:p>
        </p:txBody>
      </p:sp>
    </p:spTree>
    <p:extLst>
      <p:ext uri="{BB962C8B-B14F-4D97-AF65-F5344CB8AC3E}">
        <p14:creationId xmlns:p14="http://schemas.microsoft.com/office/powerpoint/2010/main" val="3163761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F79A753A-375D-4A92-8D75-E4E3170E1240}" type="datetimeFigureOut">
              <a:rPr lang="it-IT" smtClean="0"/>
              <a:t>16/10/2024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6CD71DF-6682-4DF5-915C-316CA93D041F}" type="slidenum">
              <a:rPr lang="it-IT" smtClean="0"/>
              <a:t>‹N›</a:t>
            </a:fld>
            <a:endParaRPr lang="it-IT"/>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637057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F79A753A-375D-4A92-8D75-E4E3170E1240}" type="datetimeFigureOut">
              <a:rPr lang="it-IT" smtClean="0"/>
              <a:t>16/10/2024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6CD71DF-6682-4DF5-915C-316CA93D041F}" type="slidenum">
              <a:rPr lang="it-IT" smtClean="0"/>
              <a:t>‹N›</a:t>
            </a:fld>
            <a:endParaRPr lang="it-IT"/>
          </a:p>
        </p:txBody>
      </p:sp>
    </p:spTree>
    <p:extLst>
      <p:ext uri="{BB962C8B-B14F-4D97-AF65-F5344CB8AC3E}">
        <p14:creationId xmlns:p14="http://schemas.microsoft.com/office/powerpoint/2010/main" val="7168905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F79A753A-375D-4A92-8D75-E4E3170E1240}" type="datetimeFigureOut">
              <a:rPr lang="it-IT" smtClean="0"/>
              <a:t>16/10/2024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6CD71DF-6682-4DF5-915C-316CA93D041F}" type="slidenum">
              <a:rPr lang="it-IT" smtClean="0"/>
              <a:t>‹N›</a:t>
            </a:fld>
            <a:endParaRPr lang="it-IT"/>
          </a:p>
        </p:txBody>
      </p:sp>
    </p:spTree>
    <p:extLst>
      <p:ext uri="{BB962C8B-B14F-4D97-AF65-F5344CB8AC3E}">
        <p14:creationId xmlns:p14="http://schemas.microsoft.com/office/powerpoint/2010/main" val="2650525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F79A753A-375D-4A92-8D75-E4E3170E1240}" type="datetimeFigureOut">
              <a:rPr lang="it-IT" smtClean="0"/>
              <a:t>16/10/2024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6CD71DF-6682-4DF5-915C-316CA93D041F}" type="slidenum">
              <a:rPr lang="it-IT" smtClean="0"/>
              <a:t>‹N›</a:t>
            </a:fld>
            <a:endParaRPr lang="it-IT"/>
          </a:p>
        </p:txBody>
      </p:sp>
    </p:spTree>
    <p:extLst>
      <p:ext uri="{BB962C8B-B14F-4D97-AF65-F5344CB8AC3E}">
        <p14:creationId xmlns:p14="http://schemas.microsoft.com/office/powerpoint/2010/main" val="12577835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F79A753A-375D-4A92-8D75-E4E3170E1240}" type="datetimeFigureOut">
              <a:rPr lang="it-IT" smtClean="0"/>
              <a:t>16/10/2024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6CD71DF-6682-4DF5-915C-316CA93D041F}" type="slidenum">
              <a:rPr lang="it-IT" smtClean="0"/>
              <a:t>‹N›</a:t>
            </a:fld>
            <a:endParaRPr lang="it-IT"/>
          </a:p>
        </p:txBody>
      </p:sp>
    </p:spTree>
    <p:extLst>
      <p:ext uri="{BB962C8B-B14F-4D97-AF65-F5344CB8AC3E}">
        <p14:creationId xmlns:p14="http://schemas.microsoft.com/office/powerpoint/2010/main" val="2939780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F79A753A-375D-4A92-8D75-E4E3170E1240}" type="datetimeFigureOut">
              <a:rPr lang="it-IT" smtClean="0"/>
              <a:t>16/10/2024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6CD71DF-6682-4DF5-915C-316CA93D041F}" type="slidenum">
              <a:rPr lang="it-IT" smtClean="0"/>
              <a:t>‹N›</a:t>
            </a:fld>
            <a:endParaRPr lang="it-IT"/>
          </a:p>
        </p:txBody>
      </p:sp>
    </p:spTree>
    <p:extLst>
      <p:ext uri="{BB962C8B-B14F-4D97-AF65-F5344CB8AC3E}">
        <p14:creationId xmlns:p14="http://schemas.microsoft.com/office/powerpoint/2010/main" val="3097879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F79A753A-375D-4A92-8D75-E4E3170E1240}" type="datetimeFigureOut">
              <a:rPr lang="it-IT" smtClean="0"/>
              <a:t>16/10/2024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6CD71DF-6682-4DF5-915C-316CA93D041F}" type="slidenum">
              <a:rPr lang="it-IT" smtClean="0"/>
              <a:t>‹N›</a:t>
            </a:fld>
            <a:endParaRPr lang="it-IT"/>
          </a:p>
        </p:txBody>
      </p:sp>
    </p:spTree>
    <p:extLst>
      <p:ext uri="{BB962C8B-B14F-4D97-AF65-F5344CB8AC3E}">
        <p14:creationId xmlns:p14="http://schemas.microsoft.com/office/powerpoint/2010/main" val="1010912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F79A753A-375D-4A92-8D75-E4E3170E1240}" type="datetimeFigureOut">
              <a:rPr lang="it-IT" smtClean="0"/>
              <a:t>16/10/2024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6CD71DF-6682-4DF5-915C-316CA93D041F}" type="slidenum">
              <a:rPr lang="it-IT" smtClean="0"/>
              <a:t>‹N›</a:t>
            </a:fld>
            <a:endParaRPr lang="it-IT"/>
          </a:p>
        </p:txBody>
      </p:sp>
    </p:spTree>
    <p:extLst>
      <p:ext uri="{BB962C8B-B14F-4D97-AF65-F5344CB8AC3E}">
        <p14:creationId xmlns:p14="http://schemas.microsoft.com/office/powerpoint/2010/main" val="770714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F79A753A-375D-4A92-8D75-E4E3170E1240}" type="datetimeFigureOut">
              <a:rPr lang="it-IT" smtClean="0"/>
              <a:t>16/10/2024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6CD71DF-6682-4DF5-915C-316CA93D041F}" type="slidenum">
              <a:rPr lang="it-IT" smtClean="0"/>
              <a:t>‹N›</a:t>
            </a:fld>
            <a:endParaRPr lang="it-IT"/>
          </a:p>
        </p:txBody>
      </p:sp>
    </p:spTree>
    <p:extLst>
      <p:ext uri="{BB962C8B-B14F-4D97-AF65-F5344CB8AC3E}">
        <p14:creationId xmlns:p14="http://schemas.microsoft.com/office/powerpoint/2010/main" val="1856853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F79A753A-375D-4A92-8D75-E4E3170E1240}" type="datetimeFigureOut">
              <a:rPr lang="it-IT" smtClean="0"/>
              <a:t>16/10/2024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6CD71DF-6682-4DF5-915C-316CA93D041F}" type="slidenum">
              <a:rPr lang="it-IT" smtClean="0"/>
              <a:t>‹N›</a:t>
            </a:fld>
            <a:endParaRPr lang="it-IT"/>
          </a:p>
        </p:txBody>
      </p:sp>
    </p:spTree>
    <p:extLst>
      <p:ext uri="{BB962C8B-B14F-4D97-AF65-F5344CB8AC3E}">
        <p14:creationId xmlns:p14="http://schemas.microsoft.com/office/powerpoint/2010/main" val="1895669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F79A753A-375D-4A92-8D75-E4E3170E1240}" type="datetimeFigureOut">
              <a:rPr lang="it-IT" smtClean="0"/>
              <a:t>16/10/2024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6CD71DF-6682-4DF5-915C-316CA93D041F}" type="slidenum">
              <a:rPr lang="it-IT" smtClean="0"/>
              <a:t>‹N›</a:t>
            </a:fld>
            <a:endParaRPr lang="it-IT"/>
          </a:p>
        </p:txBody>
      </p:sp>
    </p:spTree>
    <p:extLst>
      <p:ext uri="{BB962C8B-B14F-4D97-AF65-F5344CB8AC3E}">
        <p14:creationId xmlns:p14="http://schemas.microsoft.com/office/powerpoint/2010/main" val="215487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9A753A-375D-4A92-8D75-E4E3170E1240}" type="datetimeFigureOut">
              <a:rPr lang="it-IT" smtClean="0"/>
              <a:t>16/10/2024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6CD71DF-6682-4DF5-915C-316CA93D041F}" type="slidenum">
              <a:rPr lang="it-IT" smtClean="0"/>
              <a:t>‹N›</a:t>
            </a:fld>
            <a:endParaRPr lang="it-IT"/>
          </a:p>
        </p:txBody>
      </p:sp>
    </p:spTree>
    <p:extLst>
      <p:ext uri="{BB962C8B-B14F-4D97-AF65-F5344CB8AC3E}">
        <p14:creationId xmlns:p14="http://schemas.microsoft.com/office/powerpoint/2010/main" val="3041731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F79A753A-375D-4A92-8D75-E4E3170E1240}" type="datetimeFigureOut">
              <a:rPr lang="it-IT" smtClean="0"/>
              <a:t>16/10/2024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6CD71DF-6682-4DF5-915C-316CA93D041F}" type="slidenum">
              <a:rPr lang="it-IT" smtClean="0"/>
              <a:t>‹N›</a:t>
            </a:fld>
            <a:endParaRPr lang="it-IT"/>
          </a:p>
        </p:txBody>
      </p:sp>
    </p:spTree>
    <p:extLst>
      <p:ext uri="{BB962C8B-B14F-4D97-AF65-F5344CB8AC3E}">
        <p14:creationId xmlns:p14="http://schemas.microsoft.com/office/powerpoint/2010/main" val="1281648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F79A753A-375D-4A92-8D75-E4E3170E1240}" type="datetimeFigureOut">
              <a:rPr lang="it-IT" smtClean="0"/>
              <a:t>16/10/2024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6CD71DF-6682-4DF5-915C-316CA93D041F}" type="slidenum">
              <a:rPr lang="it-IT" smtClean="0"/>
              <a:t>‹N›</a:t>
            </a:fld>
            <a:endParaRPr lang="it-IT"/>
          </a:p>
        </p:txBody>
      </p:sp>
    </p:spTree>
    <p:extLst>
      <p:ext uri="{BB962C8B-B14F-4D97-AF65-F5344CB8AC3E}">
        <p14:creationId xmlns:p14="http://schemas.microsoft.com/office/powerpoint/2010/main" val="3372404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F79A753A-375D-4A92-8D75-E4E3170E1240}" type="datetimeFigureOut">
              <a:rPr lang="it-IT" smtClean="0"/>
              <a:t>16/10/2024</a:t>
            </a:fld>
            <a:endParaRPr lang="it-IT"/>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it-IT"/>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B6CD71DF-6682-4DF5-915C-316CA93D041F}" type="slidenum">
              <a:rPr lang="it-IT" smtClean="0"/>
              <a:t>‹N›</a:t>
            </a:fld>
            <a:endParaRPr lang="it-IT"/>
          </a:p>
        </p:txBody>
      </p:sp>
    </p:spTree>
    <p:extLst>
      <p:ext uri="{BB962C8B-B14F-4D97-AF65-F5344CB8AC3E}">
        <p14:creationId xmlns:p14="http://schemas.microsoft.com/office/powerpoint/2010/main" val="90527799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9B237D-1688-2E27-8125-A8FD34046B44}"/>
              </a:ext>
            </a:extLst>
          </p:cNvPr>
          <p:cNvSpPr>
            <a:spLocks noGrp="1"/>
          </p:cNvSpPr>
          <p:nvPr>
            <p:ph type="ctrTitle"/>
          </p:nvPr>
        </p:nvSpPr>
        <p:spPr/>
        <p:txBody>
          <a:bodyPr/>
          <a:lstStyle/>
          <a:p>
            <a:r>
              <a:rPr lang="it-IT" dirty="0"/>
              <a:t>Concordato preventivo biennale</a:t>
            </a:r>
          </a:p>
        </p:txBody>
      </p:sp>
      <p:sp>
        <p:nvSpPr>
          <p:cNvPr id="3" name="Sottotitolo 2">
            <a:extLst>
              <a:ext uri="{FF2B5EF4-FFF2-40B4-BE49-F238E27FC236}">
                <a16:creationId xmlns:a16="http://schemas.microsoft.com/office/drawing/2014/main" id="{2C1B836B-D90C-706E-324B-F57095E982F7}"/>
              </a:ext>
            </a:extLst>
          </p:cNvPr>
          <p:cNvSpPr>
            <a:spLocks noGrp="1"/>
          </p:cNvSpPr>
          <p:nvPr>
            <p:ph type="subTitle" idx="1"/>
          </p:nvPr>
        </p:nvSpPr>
        <p:spPr/>
        <p:txBody>
          <a:bodyPr/>
          <a:lstStyle/>
          <a:p>
            <a:r>
              <a:rPr lang="it-IT" dirty="0"/>
              <a:t>LE MODIFICHE APPORTATE CON </a:t>
            </a:r>
          </a:p>
          <a:p>
            <a:r>
              <a:rPr lang="it-IT" dirty="0"/>
              <a:t>LA CONVERSIONE IN LEGGE DL OMNIBUS</a:t>
            </a:r>
          </a:p>
        </p:txBody>
      </p:sp>
    </p:spTree>
    <p:extLst>
      <p:ext uri="{BB962C8B-B14F-4D97-AF65-F5344CB8AC3E}">
        <p14:creationId xmlns:p14="http://schemas.microsoft.com/office/powerpoint/2010/main" val="1216929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3D3C50-AE8B-93B2-1C3F-583DD9D3BE37}"/>
              </a:ext>
            </a:extLst>
          </p:cNvPr>
          <p:cNvSpPr>
            <a:spLocks noGrp="1"/>
          </p:cNvSpPr>
          <p:nvPr>
            <p:ph type="title"/>
          </p:nvPr>
        </p:nvSpPr>
        <p:spPr/>
        <p:txBody>
          <a:bodyPr/>
          <a:lstStyle/>
          <a:p>
            <a:r>
              <a:rPr lang="it-IT" dirty="0"/>
              <a:t>Il «ravvedimento»</a:t>
            </a:r>
          </a:p>
        </p:txBody>
      </p:sp>
      <p:sp>
        <p:nvSpPr>
          <p:cNvPr id="3" name="Segnaposto contenuto 2">
            <a:extLst>
              <a:ext uri="{FF2B5EF4-FFF2-40B4-BE49-F238E27FC236}">
                <a16:creationId xmlns:a16="http://schemas.microsoft.com/office/drawing/2014/main" id="{D97E6004-F595-6E7C-79DA-CB19CCEED1C7}"/>
              </a:ext>
            </a:extLst>
          </p:cNvPr>
          <p:cNvSpPr>
            <a:spLocks noGrp="1"/>
          </p:cNvSpPr>
          <p:nvPr>
            <p:ph idx="1"/>
          </p:nvPr>
        </p:nvSpPr>
        <p:spPr/>
        <p:txBody>
          <a:bodyPr/>
          <a:lstStyle/>
          <a:p>
            <a:r>
              <a:rPr lang="it-IT" dirty="0"/>
              <a:t>Benefici</a:t>
            </a:r>
          </a:p>
          <a:p>
            <a:pPr marL="0" indent="0" algn="just">
              <a:buNone/>
            </a:pPr>
            <a:r>
              <a:rPr lang="it-IT" dirty="0"/>
              <a:t>Nei confronti dei soggetti che aderiscono le rettifiche del reddito d'impresa o di lavoro autonomo non possono più essere effettuate, fatta eccezione per la ricorrenza di uno dei seguenti casi:</a:t>
            </a:r>
          </a:p>
          <a:p>
            <a:pPr algn="just">
              <a:buFont typeface="Wingdings" panose="05000000000000000000" pitchFamily="2" charset="2"/>
              <a:buChar char="q"/>
            </a:pPr>
            <a:r>
              <a:rPr lang="it-IT" dirty="0"/>
              <a:t> intervenuta decadenza dal CPB, </a:t>
            </a:r>
          </a:p>
          <a:p>
            <a:pPr algn="just">
              <a:buFont typeface="Wingdings" panose="05000000000000000000" pitchFamily="2" charset="2"/>
              <a:buChar char="q"/>
            </a:pPr>
            <a:r>
              <a:rPr lang="it-IT" dirty="0"/>
              <a:t>applicazione di una misura cautelare, personale o reale, ovvero notifica di un provvedimento di rinvio a giudizio per uno dei delitti specificatamente elencati dalla norma e commessi nel corso dei relativi anni di imposta.</a:t>
            </a:r>
          </a:p>
        </p:txBody>
      </p:sp>
    </p:spTree>
    <p:extLst>
      <p:ext uri="{BB962C8B-B14F-4D97-AF65-F5344CB8AC3E}">
        <p14:creationId xmlns:p14="http://schemas.microsoft.com/office/powerpoint/2010/main" val="2095365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79FC7E-14F2-CB21-9EE7-86E147D09C0D}"/>
              </a:ext>
            </a:extLst>
          </p:cNvPr>
          <p:cNvSpPr>
            <a:spLocks noGrp="1"/>
          </p:cNvSpPr>
          <p:nvPr>
            <p:ph type="title"/>
          </p:nvPr>
        </p:nvSpPr>
        <p:spPr/>
        <p:txBody>
          <a:bodyPr/>
          <a:lstStyle/>
          <a:p>
            <a:r>
              <a:rPr lang="it-IT"/>
              <a:t>Il «ravvedimento»</a:t>
            </a:r>
            <a:endParaRPr lang="it-IT" dirty="0"/>
          </a:p>
        </p:txBody>
      </p:sp>
      <p:sp>
        <p:nvSpPr>
          <p:cNvPr id="3" name="Segnaposto contenuto 2">
            <a:extLst>
              <a:ext uri="{FF2B5EF4-FFF2-40B4-BE49-F238E27FC236}">
                <a16:creationId xmlns:a16="http://schemas.microsoft.com/office/drawing/2014/main" id="{538B615B-B66E-3345-8276-50A8CE81E622}"/>
              </a:ext>
            </a:extLst>
          </p:cNvPr>
          <p:cNvSpPr>
            <a:spLocks noGrp="1"/>
          </p:cNvSpPr>
          <p:nvPr>
            <p:ph idx="1"/>
          </p:nvPr>
        </p:nvSpPr>
        <p:spPr/>
        <p:txBody>
          <a:bodyPr>
            <a:normAutofit fontScale="92500" lnSpcReduction="10000"/>
          </a:bodyPr>
          <a:lstStyle/>
          <a:p>
            <a:r>
              <a:rPr lang="it-IT" dirty="0"/>
              <a:t>Sanzioni accessorie nei confronti di soggetti che non aderiscono al CPB</a:t>
            </a:r>
          </a:p>
          <a:p>
            <a:pPr marL="0" indent="0" algn="just">
              <a:buNone/>
            </a:pPr>
            <a:r>
              <a:rPr lang="it-IT" dirty="0"/>
              <a:t>Per i soggetti che non aderiranno al CPB, in caso di accertamento tributario, le soglie di applicabilità delle sanzioni accessorie previste dall’articolo 12, comma 1, del </a:t>
            </a:r>
            <a:r>
              <a:rPr lang="it-IT" dirty="0" err="1"/>
              <a:t>D.lgs</a:t>
            </a:r>
            <a:r>
              <a:rPr lang="it-IT" dirty="0"/>
              <a:t> n. 471/1997 (violazione che determini sanzione amministrativa superiore a euro 50.000 e la sanzione edittale prevista per la più grave delle violazioni accertate non inferiore nel minimo a euro 40.000 e nel massimo a euro 80.000) </a:t>
            </a:r>
            <a:r>
              <a:rPr lang="it-IT" u="sng" dirty="0"/>
              <a:t>sono ridotte alla metà</a:t>
            </a:r>
            <a:r>
              <a:rPr lang="it-IT" dirty="0"/>
              <a:t>. </a:t>
            </a:r>
          </a:p>
          <a:p>
            <a:pPr marL="0" indent="0" algn="just">
              <a:buNone/>
            </a:pPr>
            <a:r>
              <a:rPr lang="it-IT" dirty="0"/>
              <a:t>Le stesse disposizioni si applicano pure verso i contribuenti che, per i periodi d’imposta dal 2018 al 2022, non si sono avvalsi del regime di ravvedimento.</a:t>
            </a:r>
          </a:p>
          <a:p>
            <a:pPr marL="0" indent="0" algn="just">
              <a:buNone/>
            </a:pPr>
            <a:r>
              <a:rPr lang="it-IT" dirty="0"/>
              <a:t>Le sanzioni accessorie consistono nell’interdizione dalle cariche di amministratore, sindaco o revisore, l’interdizione dalla partecipazione a gare per l’affidamento di appalti e forniture, l’interdizione o la sospensione di licenze, concessioni o autorizzazioni amministrative per l’esercizio di imprese o lavoro autonomo, o la sospensione dell’esercizio dell’attività per un periodo di almeno tre mesi, che può essere elevato a dodici mesi nei casi più gravi.</a:t>
            </a:r>
          </a:p>
        </p:txBody>
      </p:sp>
    </p:spTree>
    <p:extLst>
      <p:ext uri="{BB962C8B-B14F-4D97-AF65-F5344CB8AC3E}">
        <p14:creationId xmlns:p14="http://schemas.microsoft.com/office/powerpoint/2010/main" val="2226882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DBF820-6E37-68AB-D83E-1579F2D9893E}"/>
              </a:ext>
            </a:extLst>
          </p:cNvPr>
          <p:cNvSpPr>
            <a:spLocks noGrp="1"/>
          </p:cNvSpPr>
          <p:nvPr>
            <p:ph type="title"/>
          </p:nvPr>
        </p:nvSpPr>
        <p:spPr/>
        <p:txBody>
          <a:bodyPr/>
          <a:lstStyle/>
          <a:p>
            <a:r>
              <a:rPr lang="it-IT" dirty="0"/>
              <a:t>Concordato preventivo biennale (CPB)</a:t>
            </a:r>
          </a:p>
        </p:txBody>
      </p:sp>
      <p:sp>
        <p:nvSpPr>
          <p:cNvPr id="3" name="Segnaposto contenuto 2">
            <a:extLst>
              <a:ext uri="{FF2B5EF4-FFF2-40B4-BE49-F238E27FC236}">
                <a16:creationId xmlns:a16="http://schemas.microsoft.com/office/drawing/2014/main" id="{324D5E82-7621-5BC0-A247-0E6C187414B7}"/>
              </a:ext>
            </a:extLst>
          </p:cNvPr>
          <p:cNvSpPr>
            <a:spLocks noGrp="1"/>
          </p:cNvSpPr>
          <p:nvPr>
            <p:ph idx="1"/>
          </p:nvPr>
        </p:nvSpPr>
        <p:spPr/>
        <p:txBody>
          <a:bodyPr>
            <a:normAutofit fontScale="92500" lnSpcReduction="20000"/>
          </a:bodyPr>
          <a:lstStyle/>
          <a:p>
            <a:r>
              <a:rPr lang="it-IT" dirty="0"/>
              <a:t>L’adesione al CPB</a:t>
            </a:r>
          </a:p>
          <a:p>
            <a:pPr marL="0" indent="0" algn="just">
              <a:buNone/>
            </a:pPr>
            <a:r>
              <a:rPr lang="it-IT" dirty="0"/>
              <a:t>L’accesso al nuovo concordato preventivo biennale è </a:t>
            </a:r>
            <a:r>
              <a:rPr lang="it-IT" b="1" dirty="0"/>
              <a:t>facoltativo.</a:t>
            </a:r>
          </a:p>
          <a:p>
            <a:pPr marL="0" indent="0" algn="just">
              <a:buNone/>
            </a:pPr>
            <a:r>
              <a:rPr lang="it-IT" dirty="0"/>
              <a:t>Possono accedere al CPB i soggetti che applicano gli ISA e i contribuenti in regime forfetario (questi solo per l’annualità 2024).</a:t>
            </a:r>
          </a:p>
          <a:p>
            <a:pPr marL="0" indent="0" algn="just">
              <a:buNone/>
            </a:pPr>
            <a:r>
              <a:rPr lang="it-IT" dirty="0"/>
              <a:t>Sono espressamente esclusi i contribuenti che:</a:t>
            </a:r>
          </a:p>
          <a:p>
            <a:pPr algn="just">
              <a:buFont typeface="Courier New" panose="02070309020205020404" pitchFamily="49" charset="0"/>
              <a:buChar char="o"/>
            </a:pPr>
            <a:r>
              <a:rPr lang="it-IT" dirty="0"/>
              <a:t>pur essendone obbligati, non hanno presentato le dichiarazioni dei redditi relative ai periodi di imposta 2021, 2022 e 2023;</a:t>
            </a:r>
          </a:p>
          <a:p>
            <a:pPr algn="just">
              <a:buFont typeface="Courier New" panose="02070309020205020404" pitchFamily="49" charset="0"/>
              <a:buChar char="o"/>
            </a:pPr>
            <a:r>
              <a:rPr lang="it-IT" dirty="0"/>
              <a:t>sono stati condannati per reati tributari commessi nei periodi di imposta 2021, 2022 e 2023;</a:t>
            </a:r>
          </a:p>
          <a:p>
            <a:pPr algn="just">
              <a:buFont typeface="Courier New" panose="02070309020205020404" pitchFamily="49" charset="0"/>
              <a:buChar char="o"/>
            </a:pPr>
            <a:r>
              <a:rPr lang="it-IT" dirty="0"/>
              <a:t>con riferimento al periodo d’imposta 2023 presentano debiti tributari di importo complessivamente pari o superiore a 5.000 euro (debiti in sospensione o rateazione non rientrano nel limite);</a:t>
            </a:r>
          </a:p>
          <a:p>
            <a:pPr algn="just">
              <a:buFont typeface="Courier New" panose="02070309020205020404" pitchFamily="49" charset="0"/>
              <a:buChar char="o"/>
            </a:pPr>
            <a:r>
              <a:rPr lang="it-IT" dirty="0"/>
              <a:t> contribuenti in regime forfetario che hanno iniziato l’attività nel 2023.</a:t>
            </a:r>
          </a:p>
        </p:txBody>
      </p:sp>
    </p:spTree>
    <p:extLst>
      <p:ext uri="{BB962C8B-B14F-4D97-AF65-F5344CB8AC3E}">
        <p14:creationId xmlns:p14="http://schemas.microsoft.com/office/powerpoint/2010/main" val="525040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59988D-8952-C355-AC6C-616BE0818D61}"/>
              </a:ext>
            </a:extLst>
          </p:cNvPr>
          <p:cNvSpPr>
            <a:spLocks noGrp="1"/>
          </p:cNvSpPr>
          <p:nvPr>
            <p:ph type="title"/>
          </p:nvPr>
        </p:nvSpPr>
        <p:spPr/>
        <p:txBody>
          <a:bodyPr/>
          <a:lstStyle/>
          <a:p>
            <a:r>
              <a:rPr lang="it-IT" dirty="0"/>
              <a:t>Concordato preventivo biennale (CPB)</a:t>
            </a:r>
          </a:p>
        </p:txBody>
      </p:sp>
      <p:sp>
        <p:nvSpPr>
          <p:cNvPr id="3" name="Segnaposto contenuto 2">
            <a:extLst>
              <a:ext uri="{FF2B5EF4-FFF2-40B4-BE49-F238E27FC236}">
                <a16:creationId xmlns:a16="http://schemas.microsoft.com/office/drawing/2014/main" id="{8C89A603-0A78-31C7-6FBC-BA992B02DFE7}"/>
              </a:ext>
            </a:extLst>
          </p:cNvPr>
          <p:cNvSpPr>
            <a:spLocks noGrp="1"/>
          </p:cNvSpPr>
          <p:nvPr>
            <p:ph idx="1"/>
          </p:nvPr>
        </p:nvSpPr>
        <p:spPr/>
        <p:txBody>
          <a:bodyPr>
            <a:normAutofit lnSpcReduction="10000"/>
          </a:bodyPr>
          <a:lstStyle/>
          <a:p>
            <a:r>
              <a:rPr lang="it-IT" dirty="0"/>
              <a:t>Adesione al CPB</a:t>
            </a:r>
          </a:p>
          <a:p>
            <a:pPr marL="0" indent="0" algn="just">
              <a:buNone/>
            </a:pPr>
            <a:r>
              <a:rPr lang="it-IT" dirty="0"/>
              <a:t>Il CPB consisterà in una proposta che l’Agenzia delle Entrate farà ai titolari di partita IVA soggetti agli ISA, al fine di stabilire preventivamente le imposte dovute.</a:t>
            </a:r>
          </a:p>
          <a:p>
            <a:pPr marL="0" indent="0" algn="just">
              <a:buNone/>
            </a:pPr>
            <a:r>
              <a:rPr lang="it-IT" dirty="0"/>
              <a:t>La proposta di concordato viene formulata dall’Agenzia delle Entrate al termine di un procedimento specifico, sulla base, tra l’altro, di dati che devono essere comunicati all’Agenzia delle Entrate a cura del contribuente attraverso la presentazione del modello REDDITI 2024 entro il 31.10.2024.</a:t>
            </a:r>
          </a:p>
          <a:p>
            <a:pPr marL="0" indent="0" algn="just">
              <a:buNone/>
            </a:pPr>
            <a:r>
              <a:rPr lang="it-IT" dirty="0"/>
              <a:t>Chi accetterà la proposta elaborata dall’Agenzia delle Entrate sarà tenuto a dichiarare gli importi concordati in dichiarazione dei redditi e IRAP dei due periodi d’imposta successivi al 2023.</a:t>
            </a:r>
          </a:p>
          <a:p>
            <a:pPr marL="0" indent="0" algn="just">
              <a:buNone/>
            </a:pPr>
            <a:r>
              <a:rPr lang="it-IT" u="sng" dirty="0">
                <a:effectLst/>
              </a:rPr>
              <a:t>Nulla cambia sul fronte degli ordinari adempimenti contabili e dichiarativi e in materia di IVA e sarà in ogni caso necessaria la comunicazione dei dati ai fini degli ISA</a:t>
            </a:r>
            <a:r>
              <a:rPr lang="it-IT" dirty="0"/>
              <a:t>.</a:t>
            </a:r>
          </a:p>
        </p:txBody>
      </p:sp>
    </p:spTree>
    <p:extLst>
      <p:ext uri="{BB962C8B-B14F-4D97-AF65-F5344CB8AC3E}">
        <p14:creationId xmlns:p14="http://schemas.microsoft.com/office/powerpoint/2010/main" val="4159803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ED16A4-6570-41F6-67D9-D3097504EF1B}"/>
              </a:ext>
            </a:extLst>
          </p:cNvPr>
          <p:cNvSpPr>
            <a:spLocks noGrp="1"/>
          </p:cNvSpPr>
          <p:nvPr>
            <p:ph type="title"/>
          </p:nvPr>
        </p:nvSpPr>
        <p:spPr/>
        <p:txBody>
          <a:bodyPr/>
          <a:lstStyle/>
          <a:p>
            <a:r>
              <a:rPr lang="it-IT" dirty="0"/>
              <a:t>Concordato preventivo biennale (CPB)</a:t>
            </a:r>
          </a:p>
        </p:txBody>
      </p:sp>
      <p:sp>
        <p:nvSpPr>
          <p:cNvPr id="3" name="Segnaposto contenuto 2">
            <a:extLst>
              <a:ext uri="{FF2B5EF4-FFF2-40B4-BE49-F238E27FC236}">
                <a16:creationId xmlns:a16="http://schemas.microsoft.com/office/drawing/2014/main" id="{87309092-0BE4-E09F-50F2-E490DAD53A77}"/>
              </a:ext>
            </a:extLst>
          </p:cNvPr>
          <p:cNvSpPr>
            <a:spLocks noGrp="1"/>
          </p:cNvSpPr>
          <p:nvPr>
            <p:ph idx="1"/>
          </p:nvPr>
        </p:nvSpPr>
        <p:spPr/>
        <p:txBody>
          <a:bodyPr>
            <a:normAutofit fontScale="85000" lnSpcReduction="20000"/>
          </a:bodyPr>
          <a:lstStyle/>
          <a:p>
            <a:pPr algn="just"/>
            <a:r>
              <a:rPr lang="it-IT" dirty="0"/>
              <a:t>Vantaggi dell’adesione al CPB</a:t>
            </a:r>
          </a:p>
          <a:p>
            <a:pPr marL="0" indent="0" algn="just">
              <a:buNone/>
            </a:pPr>
            <a:r>
              <a:rPr lang="it-IT" dirty="0"/>
              <a:t>I principali vantaggi del concordato preventivo biennale sono:</a:t>
            </a:r>
          </a:p>
          <a:p>
            <a:pPr algn="just">
              <a:buFont typeface="Courier New" panose="02070309020205020404" pitchFamily="49" charset="0"/>
              <a:buChar char="o"/>
            </a:pPr>
            <a:r>
              <a:rPr lang="it-IT" dirty="0"/>
              <a:t>si applica un’imposta sostitutiva sulla differenza, se positiva, tra il reddito concordato e il reddito dichiarato nel periodo precedente a quelli cui si riferisce la proposta, con aliquota che va dal 10% al 15%.</a:t>
            </a:r>
          </a:p>
          <a:p>
            <a:pPr algn="just">
              <a:buFont typeface="Courier New" panose="02070309020205020404" pitchFamily="49" charset="0"/>
              <a:buChar char="o"/>
            </a:pPr>
            <a:r>
              <a:rPr lang="it-IT" dirty="0"/>
              <a:t>entro certi limiti si evitano controlli fiscali per i due anni del concordato;</a:t>
            </a:r>
          </a:p>
          <a:p>
            <a:pPr algn="just">
              <a:buFont typeface="Courier New" panose="02070309020205020404" pitchFamily="49" charset="0"/>
              <a:buChar char="o"/>
            </a:pPr>
            <a:r>
              <a:rPr lang="it-IT" dirty="0"/>
              <a:t>l’esonero dall’apposizione del visto di conformità per la compensazione di crediti IVA per un importo non superiore a 70.000 euro e per un importo non superiore a 50.000 euro per le imposte dirette;</a:t>
            </a:r>
          </a:p>
          <a:p>
            <a:pPr algn="just">
              <a:buFont typeface="Courier New" panose="02070309020205020404" pitchFamily="49" charset="0"/>
              <a:buChar char="o"/>
            </a:pPr>
            <a:r>
              <a:rPr lang="it-IT" dirty="0"/>
              <a:t>l’esonero dall’apposizione del visto di conformità ovvero dalla prestazione della garanzia per i rimborsi IVA per un importo non superiore a 70.000 euro annui; </a:t>
            </a:r>
          </a:p>
          <a:p>
            <a:pPr algn="just">
              <a:buFont typeface="Courier New" panose="02070309020205020404" pitchFamily="49" charset="0"/>
              <a:buChar char="o"/>
            </a:pPr>
            <a:r>
              <a:rPr lang="it-IT" dirty="0"/>
              <a:t>l’anticipazione di almeno un anno, con graduazione in funzione del livello di affidabilità, dei termini di decadenza per l’attività di accertamento:</a:t>
            </a:r>
          </a:p>
          <a:p>
            <a:pPr marL="0" indent="0" algn="just">
              <a:buNone/>
            </a:pPr>
            <a:r>
              <a:rPr lang="it-IT" u="sng" dirty="0"/>
              <a:t>Di contro, nessuna modifica in diminuzione anche in caso di reddito effettivo inferiore, tuttavia in casi eccezionali di riduzione del reddito si può chiedere la sospensione del CPB, nel qual caso gli effetti del CPB vengono meno e la tassazione viene calcolata nel modo ordinario </a:t>
            </a:r>
          </a:p>
        </p:txBody>
      </p:sp>
    </p:spTree>
    <p:extLst>
      <p:ext uri="{BB962C8B-B14F-4D97-AF65-F5344CB8AC3E}">
        <p14:creationId xmlns:p14="http://schemas.microsoft.com/office/powerpoint/2010/main" val="3002258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7A268A-C076-E851-325D-8F1BB3403ABB}"/>
              </a:ext>
            </a:extLst>
          </p:cNvPr>
          <p:cNvSpPr>
            <a:spLocks noGrp="1"/>
          </p:cNvSpPr>
          <p:nvPr>
            <p:ph type="title"/>
          </p:nvPr>
        </p:nvSpPr>
        <p:spPr/>
        <p:txBody>
          <a:bodyPr/>
          <a:lstStyle/>
          <a:p>
            <a:r>
              <a:rPr lang="it-IT" dirty="0"/>
              <a:t>Concordato preventivo biennale (CPB)</a:t>
            </a:r>
          </a:p>
        </p:txBody>
      </p:sp>
      <p:sp>
        <p:nvSpPr>
          <p:cNvPr id="3" name="Segnaposto contenuto 2">
            <a:extLst>
              <a:ext uri="{FF2B5EF4-FFF2-40B4-BE49-F238E27FC236}">
                <a16:creationId xmlns:a16="http://schemas.microsoft.com/office/drawing/2014/main" id="{880D1FF4-9A28-27B4-F010-9360BA5206BD}"/>
              </a:ext>
            </a:extLst>
          </p:cNvPr>
          <p:cNvSpPr>
            <a:spLocks noGrp="1"/>
          </p:cNvSpPr>
          <p:nvPr>
            <p:ph idx="1"/>
          </p:nvPr>
        </p:nvSpPr>
        <p:spPr/>
        <p:txBody>
          <a:bodyPr>
            <a:normAutofit fontScale="85000" lnSpcReduction="20000"/>
          </a:bodyPr>
          <a:lstStyle/>
          <a:p>
            <a:r>
              <a:rPr lang="it-IT" dirty="0"/>
              <a:t>Cessazione e decadenza dal CPB</a:t>
            </a:r>
          </a:p>
          <a:p>
            <a:pPr marL="0" indent="0" algn="just">
              <a:buNone/>
            </a:pPr>
            <a:r>
              <a:rPr lang="it-IT" dirty="0"/>
              <a:t>Sarà immediata la cessazione del concordato preventivo se, nel periodo d’imposta, si verifica una delle seguenti condizioni:</a:t>
            </a:r>
          </a:p>
          <a:p>
            <a:pPr algn="just">
              <a:buFont typeface="Courier New" panose="02070309020205020404" pitchFamily="49" charset="0"/>
              <a:buChar char="o"/>
            </a:pPr>
            <a:r>
              <a:rPr lang="it-IT" dirty="0"/>
              <a:t>il contribuente modifica l’attività svolta nel corso del biennio rispetto a quella esercitata nel periodo d’imposta precedente il biennio stesso (la cessazione non si verifica se per le nuove attività è prevista l’applicazione del medesimo indice sintetico di affidabilità fiscale);</a:t>
            </a:r>
          </a:p>
          <a:p>
            <a:pPr algn="just">
              <a:buFont typeface="Courier New" panose="02070309020205020404" pitchFamily="49" charset="0"/>
              <a:buChar char="o"/>
            </a:pPr>
            <a:r>
              <a:rPr lang="it-IT" dirty="0"/>
              <a:t>il contribuente cessa l’attività.</a:t>
            </a:r>
          </a:p>
          <a:p>
            <a:pPr marL="0" indent="0" algn="just">
              <a:buNone/>
            </a:pPr>
            <a:r>
              <a:rPr lang="it-IT" dirty="0"/>
              <a:t>Le ipotesi di decadenza sono:</a:t>
            </a:r>
          </a:p>
          <a:p>
            <a:pPr marL="514350" indent="-514350" algn="just">
              <a:buFont typeface="+mj-lt"/>
              <a:buAutoNum type="arabicPeriod"/>
            </a:pPr>
            <a:r>
              <a:rPr lang="it-IT" dirty="0"/>
              <a:t>quando a seguito di accertamento, risultano “attività non dichiarate o l’inesistenza o l’indeducibilità di passività dichiarate”, di valore superiore al 30 per cento dei ricavi dichiarati. Una soglia di tolleranza non indifferente sarà quindi prevista in caso di scostamenti.</a:t>
            </a:r>
          </a:p>
          <a:p>
            <a:pPr marL="514350" indent="-514350" algn="just">
              <a:buFont typeface="+mj-lt"/>
              <a:buAutoNum type="arabicPeriod"/>
            </a:pPr>
            <a:r>
              <a:rPr lang="it-IT" dirty="0"/>
              <a:t>a seguito di modifiche integrazioni della dichiarazione dei redditi che comportano una quantificazione diversa dei redditi o del valore della produzione netta rispetto a quelli in base ai quali è avvenuta l’accettazione della proposta di concordato.</a:t>
            </a:r>
          </a:p>
        </p:txBody>
      </p:sp>
    </p:spTree>
    <p:extLst>
      <p:ext uri="{BB962C8B-B14F-4D97-AF65-F5344CB8AC3E}">
        <p14:creationId xmlns:p14="http://schemas.microsoft.com/office/powerpoint/2010/main" val="3514804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7B3B70-9445-14D7-5343-0DEA1F0FFCDE}"/>
              </a:ext>
            </a:extLst>
          </p:cNvPr>
          <p:cNvSpPr>
            <a:spLocks noGrp="1"/>
          </p:cNvSpPr>
          <p:nvPr>
            <p:ph type="title"/>
          </p:nvPr>
        </p:nvSpPr>
        <p:spPr/>
        <p:txBody>
          <a:bodyPr/>
          <a:lstStyle/>
          <a:p>
            <a:r>
              <a:rPr lang="it-IT" dirty="0"/>
              <a:t>Il «ravvedimento»</a:t>
            </a:r>
          </a:p>
        </p:txBody>
      </p:sp>
      <p:sp>
        <p:nvSpPr>
          <p:cNvPr id="3" name="Segnaposto contenuto 2">
            <a:extLst>
              <a:ext uri="{FF2B5EF4-FFF2-40B4-BE49-F238E27FC236}">
                <a16:creationId xmlns:a16="http://schemas.microsoft.com/office/drawing/2014/main" id="{44771F71-DD55-B125-4D39-C3F5D8E785EA}"/>
              </a:ext>
            </a:extLst>
          </p:cNvPr>
          <p:cNvSpPr>
            <a:spLocks noGrp="1"/>
          </p:cNvSpPr>
          <p:nvPr>
            <p:ph idx="1"/>
          </p:nvPr>
        </p:nvSpPr>
        <p:spPr/>
        <p:txBody>
          <a:bodyPr/>
          <a:lstStyle/>
          <a:p>
            <a:pPr algn="just"/>
            <a:r>
              <a:rPr lang="it-IT" dirty="0"/>
              <a:t>Il 1° ottobre 2024, il Senato ha approvato la conversione in Legge del DL Omnibus (DL 113/2024) che prevede un particolare regime di ravvedimento al quale possono accedere i soggetti che hanno applicato gli ISA e che aderiranno al concordato preventivo biennale entro il 31 ottobre 2024 (scudo fiscale).</a:t>
            </a:r>
          </a:p>
          <a:p>
            <a:pPr algn="just"/>
            <a:r>
              <a:rPr lang="it-IT" dirty="0"/>
              <a:t>Tale regime, in particolare, consisterà nel versamento di un tributo sostitutivo dell'Irap e delle Imposte sui redditi, nonché delle relative addizionali, il quale dovrà essere calibrato non solo in base all'affidabilità fiscale dei contribuenti che intenderanno avvalersene, ma anche del periodo di imposta di riferimento.</a:t>
            </a:r>
          </a:p>
        </p:txBody>
      </p:sp>
    </p:spTree>
    <p:extLst>
      <p:ext uri="{BB962C8B-B14F-4D97-AF65-F5344CB8AC3E}">
        <p14:creationId xmlns:p14="http://schemas.microsoft.com/office/powerpoint/2010/main" val="3348812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71787D-4BC4-7B6A-9623-8B0074079FF3}"/>
              </a:ext>
            </a:extLst>
          </p:cNvPr>
          <p:cNvSpPr>
            <a:spLocks noGrp="1"/>
          </p:cNvSpPr>
          <p:nvPr>
            <p:ph type="title"/>
          </p:nvPr>
        </p:nvSpPr>
        <p:spPr/>
        <p:txBody>
          <a:bodyPr/>
          <a:lstStyle/>
          <a:p>
            <a:r>
              <a:rPr lang="it-IT" dirty="0"/>
              <a:t>Il «ravvedimento»</a:t>
            </a:r>
          </a:p>
        </p:txBody>
      </p:sp>
      <p:sp>
        <p:nvSpPr>
          <p:cNvPr id="3" name="Segnaposto contenuto 2">
            <a:extLst>
              <a:ext uri="{FF2B5EF4-FFF2-40B4-BE49-F238E27FC236}">
                <a16:creationId xmlns:a16="http://schemas.microsoft.com/office/drawing/2014/main" id="{93402AE3-3B16-38E7-67B8-CF918794824D}"/>
              </a:ext>
            </a:extLst>
          </p:cNvPr>
          <p:cNvSpPr>
            <a:spLocks noGrp="1"/>
          </p:cNvSpPr>
          <p:nvPr>
            <p:ph idx="1"/>
          </p:nvPr>
        </p:nvSpPr>
        <p:spPr/>
        <p:txBody>
          <a:bodyPr>
            <a:normAutofit fontScale="92500" lnSpcReduction="10000"/>
          </a:bodyPr>
          <a:lstStyle/>
          <a:p>
            <a:r>
              <a:rPr lang="it-IT" dirty="0"/>
              <a:t>Calcolo e versamento dell’imposta sostitutiva</a:t>
            </a:r>
          </a:p>
          <a:p>
            <a:pPr marL="0" indent="0" algn="just">
              <a:buNone/>
            </a:pPr>
            <a:r>
              <a:rPr lang="it-IT" dirty="0"/>
              <a:t>La base imponibile del tributo è costituita dalla differenza tra il reddito di lavoro autonomo o d'impresa (per le Imposte sui redditi) o il valore della produzione netta (ai fini Irap), dichiarati precedentemente e l'incremento degli stessi da calcolare sulla base di percentuali crescenti al diminuire del punteggio ISA e precisamente:</a:t>
            </a:r>
          </a:p>
          <a:p>
            <a:pPr marL="0" indent="0" algn="just">
              <a:buNone/>
            </a:pPr>
            <a:r>
              <a:rPr lang="it-IT" dirty="0"/>
              <a:t>5 per cento per i soggetti con punteggio ISA pari a 10;</a:t>
            </a:r>
          </a:p>
          <a:p>
            <a:pPr marL="0" indent="0" algn="just">
              <a:buNone/>
            </a:pPr>
            <a:r>
              <a:rPr lang="it-IT" dirty="0"/>
              <a:t>10 per cento per i soggetti con punteggio ISA pari o superiore a 8 e inferiore a 10;</a:t>
            </a:r>
          </a:p>
          <a:p>
            <a:pPr marL="0" indent="0" algn="just">
              <a:buNone/>
            </a:pPr>
            <a:r>
              <a:rPr lang="it-IT" dirty="0"/>
              <a:t>20 per cento per i soggetti con punteggio ISA pari o superiore a 6 e inferiore a 8;</a:t>
            </a:r>
          </a:p>
          <a:p>
            <a:pPr marL="0" indent="0" algn="just">
              <a:buNone/>
            </a:pPr>
            <a:r>
              <a:rPr lang="it-IT" dirty="0"/>
              <a:t>30 per cento per i soggetti con punteggio ISA pari o superiore a 4 e inferiore a 6;</a:t>
            </a:r>
          </a:p>
          <a:p>
            <a:pPr marL="0" indent="0" algn="just">
              <a:buNone/>
            </a:pPr>
            <a:r>
              <a:rPr lang="it-IT" dirty="0"/>
              <a:t>40 per cento per i soggetti con punteggio ISA pari o superiore a 3 e inferiore a 4;</a:t>
            </a:r>
          </a:p>
          <a:p>
            <a:pPr marL="0" indent="0" algn="just">
              <a:buNone/>
            </a:pPr>
            <a:r>
              <a:rPr lang="it-IT" dirty="0"/>
              <a:t>50 per cento per i soggetti con punteggio ISA inferiore a 3. </a:t>
            </a:r>
          </a:p>
        </p:txBody>
      </p:sp>
    </p:spTree>
    <p:extLst>
      <p:ext uri="{BB962C8B-B14F-4D97-AF65-F5344CB8AC3E}">
        <p14:creationId xmlns:p14="http://schemas.microsoft.com/office/powerpoint/2010/main" val="1088928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428740-7347-3FF5-DC4D-F5554B2D35AB}"/>
              </a:ext>
            </a:extLst>
          </p:cNvPr>
          <p:cNvSpPr>
            <a:spLocks noGrp="1"/>
          </p:cNvSpPr>
          <p:nvPr>
            <p:ph type="title"/>
          </p:nvPr>
        </p:nvSpPr>
        <p:spPr/>
        <p:txBody>
          <a:bodyPr/>
          <a:lstStyle/>
          <a:p>
            <a:r>
              <a:rPr lang="it-IT" dirty="0"/>
              <a:t>Il «ravvedimento»</a:t>
            </a:r>
          </a:p>
        </p:txBody>
      </p:sp>
      <p:sp>
        <p:nvSpPr>
          <p:cNvPr id="3" name="Segnaposto contenuto 2">
            <a:extLst>
              <a:ext uri="{FF2B5EF4-FFF2-40B4-BE49-F238E27FC236}">
                <a16:creationId xmlns:a16="http://schemas.microsoft.com/office/drawing/2014/main" id="{E0E26230-F868-0E2F-87A6-47ADFC3FFC42}"/>
              </a:ext>
            </a:extLst>
          </p:cNvPr>
          <p:cNvSpPr>
            <a:spLocks noGrp="1"/>
          </p:cNvSpPr>
          <p:nvPr>
            <p:ph idx="1"/>
          </p:nvPr>
        </p:nvSpPr>
        <p:spPr/>
        <p:txBody>
          <a:bodyPr>
            <a:normAutofit fontScale="92500" lnSpcReduction="10000"/>
          </a:bodyPr>
          <a:lstStyle/>
          <a:p>
            <a:r>
              <a:rPr lang="it-IT" dirty="0"/>
              <a:t>Calcolo e versamento dell’imposta sostitutiva</a:t>
            </a:r>
          </a:p>
          <a:p>
            <a:pPr marL="36900" indent="0">
              <a:buNone/>
            </a:pPr>
            <a:r>
              <a:rPr lang="it-IT" dirty="0"/>
              <a:t>Ai redditi come sopra individuati si applica l’imposta sostitutiva al calcolata su </a:t>
            </a:r>
            <a:r>
              <a:rPr lang="it-IT" dirty="0" err="1"/>
              <a:t>percebntuali</a:t>
            </a:r>
            <a:r>
              <a:rPr lang="it-IT" dirty="0"/>
              <a:t> diverse a seconda dell’affidabilità fiscale registrata in ogni periodo d’imposta e precisamente:</a:t>
            </a:r>
          </a:p>
          <a:p>
            <a:pPr marL="36900" indent="0">
              <a:buNone/>
            </a:pPr>
            <a:r>
              <a:rPr lang="it-IT" dirty="0"/>
              <a:t>10 % se il livello di affidabilità fiscale è pari o superiore a 8;</a:t>
            </a:r>
          </a:p>
          <a:p>
            <a:pPr marL="36900" indent="0">
              <a:buNone/>
            </a:pPr>
            <a:r>
              <a:rPr lang="it-IT" dirty="0"/>
              <a:t>12 % se il livello di affidabilità fiscale è pari o superiore a 6 ma inferiore a 8;</a:t>
            </a:r>
          </a:p>
          <a:p>
            <a:pPr marL="36900" indent="0">
              <a:buNone/>
            </a:pPr>
            <a:r>
              <a:rPr lang="it-IT" dirty="0"/>
              <a:t>15 % se nel singolo periodo d’imposta il livello di affidabilità fiscale è inferiore a 6.</a:t>
            </a:r>
          </a:p>
          <a:p>
            <a:pPr marL="36900" indent="0">
              <a:buNone/>
            </a:pPr>
            <a:r>
              <a:rPr lang="it-IT" dirty="0"/>
              <a:t>Ciò vale per le  </a:t>
            </a:r>
            <a:r>
              <a:rPr lang="it-IT" dirty="0" err="1"/>
              <a:t>le</a:t>
            </a:r>
            <a:r>
              <a:rPr lang="it-IT" dirty="0"/>
              <a:t> annualità 2018, 2019 e 2022, mentre per il 2020 e il 2021 in considerazione della pandemia, le imposte sostitutive sono diminuite del 30%.</a:t>
            </a:r>
          </a:p>
          <a:p>
            <a:pPr marL="36900" indent="0">
              <a:buNone/>
            </a:pPr>
            <a:r>
              <a:rPr lang="it-IT" dirty="0"/>
              <a:t>La sanatoria vale anche ai fini IRAP, con aliquota al 3,9%.</a:t>
            </a:r>
          </a:p>
          <a:p>
            <a:pPr marL="36900" indent="0">
              <a:buNone/>
            </a:pPr>
            <a:r>
              <a:rPr lang="it-IT" dirty="0"/>
              <a:t>In ogni caso, il valore complessivo dell’imposta sostitutiva delle imposte sui redditi e delle relative addizionali da versare </a:t>
            </a:r>
            <a:r>
              <a:rPr lang="it-IT" u="sng" dirty="0"/>
              <a:t>per ciascuna annualità</a:t>
            </a:r>
            <a:r>
              <a:rPr lang="it-IT" dirty="0"/>
              <a:t> non può essere inferiore a 1.000 euro.</a:t>
            </a:r>
          </a:p>
        </p:txBody>
      </p:sp>
    </p:spTree>
    <p:extLst>
      <p:ext uri="{BB962C8B-B14F-4D97-AF65-F5344CB8AC3E}">
        <p14:creationId xmlns:p14="http://schemas.microsoft.com/office/powerpoint/2010/main" val="3545564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2183F3-885C-14BA-1C65-B90596F0CAA5}"/>
              </a:ext>
            </a:extLst>
          </p:cNvPr>
          <p:cNvSpPr>
            <a:spLocks noGrp="1"/>
          </p:cNvSpPr>
          <p:nvPr>
            <p:ph type="title"/>
          </p:nvPr>
        </p:nvSpPr>
        <p:spPr/>
        <p:txBody>
          <a:bodyPr/>
          <a:lstStyle/>
          <a:p>
            <a:r>
              <a:rPr lang="it-IT" dirty="0"/>
              <a:t>Il «ravvedimento»</a:t>
            </a:r>
          </a:p>
        </p:txBody>
      </p:sp>
      <p:sp>
        <p:nvSpPr>
          <p:cNvPr id="3" name="Segnaposto contenuto 2">
            <a:extLst>
              <a:ext uri="{FF2B5EF4-FFF2-40B4-BE49-F238E27FC236}">
                <a16:creationId xmlns:a16="http://schemas.microsoft.com/office/drawing/2014/main" id="{DFCF3C26-45FC-D50A-0DD2-7BB97069A90C}"/>
              </a:ext>
            </a:extLst>
          </p:cNvPr>
          <p:cNvSpPr>
            <a:spLocks noGrp="1"/>
          </p:cNvSpPr>
          <p:nvPr>
            <p:ph idx="1"/>
          </p:nvPr>
        </p:nvSpPr>
        <p:spPr/>
        <p:txBody>
          <a:bodyPr/>
          <a:lstStyle/>
          <a:p>
            <a:r>
              <a:rPr lang="it-IT" dirty="0"/>
              <a:t>Condizioni ostative</a:t>
            </a:r>
          </a:p>
          <a:p>
            <a:pPr marL="0" indent="0" algn="just">
              <a:buNone/>
            </a:pPr>
            <a:r>
              <a:rPr lang="it-IT" dirty="0"/>
              <a:t>Il versamento dell'imposta sostitutiva potrà essere effettuato in un'unica soluzione entro il 31 marzo 2025 oppure, con decorrenza dalla stessa data, mediante pagamento rateale nell'arco di un massimo di 24 mensilità, le cui rate dovranno essere tutte di pari importo, nonché maggiorate di interessi calcolati al tasso legale.</a:t>
            </a:r>
          </a:p>
          <a:p>
            <a:pPr marL="0" indent="0" algn="just">
              <a:buNone/>
            </a:pPr>
            <a:r>
              <a:rPr lang="it-IT" u="sng" dirty="0"/>
              <a:t>L’adesione e versamento dell’imposta sostitutiva non deve essere successivo alla notifica di processi verbali di constatazione, di schemi di atto di accertamento o di atti di recupero di crediti inesistenti.</a:t>
            </a:r>
          </a:p>
        </p:txBody>
      </p:sp>
    </p:spTree>
    <p:extLst>
      <p:ext uri="{BB962C8B-B14F-4D97-AF65-F5344CB8AC3E}">
        <p14:creationId xmlns:p14="http://schemas.microsoft.com/office/powerpoint/2010/main" val="22159294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desia">
  <a:themeElements>
    <a:clrScheme name="Ardesia">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Ardesia">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rdesia">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Ardesia</Template>
  <TotalTime>168</TotalTime>
  <Words>1452</Words>
  <Application>Microsoft Office PowerPoint</Application>
  <PresentationFormat>Widescreen</PresentationFormat>
  <Paragraphs>70</Paragraphs>
  <Slides>11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11</vt:i4>
      </vt:variant>
    </vt:vector>
  </HeadingPairs>
  <TitlesOfParts>
    <vt:vector size="16" baseType="lpstr">
      <vt:lpstr>Calisto MT</vt:lpstr>
      <vt:lpstr>Courier New</vt:lpstr>
      <vt:lpstr>Wingdings</vt:lpstr>
      <vt:lpstr>Wingdings 2</vt:lpstr>
      <vt:lpstr>Ardesia</vt:lpstr>
      <vt:lpstr>Concordato preventivo biennale</vt:lpstr>
      <vt:lpstr>Concordato preventivo biennale (CPB)</vt:lpstr>
      <vt:lpstr>Concordato preventivo biennale (CPB)</vt:lpstr>
      <vt:lpstr>Concordato preventivo biennale (CPB)</vt:lpstr>
      <vt:lpstr>Concordato preventivo biennale (CPB)</vt:lpstr>
      <vt:lpstr>Il «ravvedimento»</vt:lpstr>
      <vt:lpstr>Il «ravvedimento»</vt:lpstr>
      <vt:lpstr>Il «ravvedimento»</vt:lpstr>
      <vt:lpstr>Il «ravvedimento»</vt:lpstr>
      <vt:lpstr>Il «ravvedimento»</vt:lpstr>
      <vt:lpstr>Il «ravvedimento»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Claudio Calini</dc:creator>
  <cp:lastModifiedBy>Claudio Calini</cp:lastModifiedBy>
  <cp:revision>13</cp:revision>
  <dcterms:created xsi:type="dcterms:W3CDTF">2024-10-07T16:02:01Z</dcterms:created>
  <dcterms:modified xsi:type="dcterms:W3CDTF">2024-10-16T15:00:20Z</dcterms:modified>
</cp:coreProperties>
</file>