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7" r:id="rId4"/>
    <p:sldId id="258" r:id="rId5"/>
    <p:sldId id="259" r:id="rId6"/>
    <p:sldId id="260" r:id="rId7"/>
    <p:sldId id="261" r:id="rId8"/>
    <p:sldId id="268" r:id="rId9"/>
    <p:sldId id="264" r:id="rId10"/>
    <p:sldId id="262" r:id="rId11"/>
    <p:sldId id="263" r:id="rId12"/>
    <p:sldId id="265" r:id="rId13"/>
    <p:sldId id="266"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123" d="100"/>
          <a:sy n="123" d="100"/>
        </p:scale>
        <p:origin x="1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364680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1588762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4032FC-B777-4E2D-B30A-F5E6B935E363}"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53338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1624624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4032FC-B777-4E2D-B30A-F5E6B935E363}"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6410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1749091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2556010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393470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3027075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D8094C-2841-4F7F-BCA3-0217ED4B1242}" type="datetimeFigureOut">
              <a:rPr lang="it-IT" smtClean="0"/>
              <a:t>23/11/2022</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3233727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1455068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3D8094C-2841-4F7F-BCA3-0217ED4B1242}" type="datetimeFigureOut">
              <a:rPr lang="it-IT" smtClean="0"/>
              <a:t>23/11/2022</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1873415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3D8094C-2841-4F7F-BCA3-0217ED4B1242}" type="datetimeFigureOut">
              <a:rPr lang="it-IT" smtClean="0"/>
              <a:t>23/11/2022</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278556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8094C-2841-4F7F-BCA3-0217ED4B1242}" type="datetimeFigureOut">
              <a:rPr lang="it-IT" smtClean="0"/>
              <a:t>23/11/2022</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603375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2820360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3D8094C-2841-4F7F-BCA3-0217ED4B1242}" type="datetimeFigureOut">
              <a:rPr lang="it-IT" smtClean="0"/>
              <a:t>23/11/2022</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4032FC-B777-4E2D-B30A-F5E6B935E363}" type="slidenum">
              <a:rPr lang="it-IT" smtClean="0"/>
              <a:t>‹N›</a:t>
            </a:fld>
            <a:endParaRPr lang="it-IT"/>
          </a:p>
        </p:txBody>
      </p:sp>
    </p:spTree>
    <p:extLst>
      <p:ext uri="{BB962C8B-B14F-4D97-AF65-F5344CB8AC3E}">
        <p14:creationId xmlns:p14="http://schemas.microsoft.com/office/powerpoint/2010/main" val="3007124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3D8094C-2841-4F7F-BCA3-0217ED4B1242}" type="datetimeFigureOut">
              <a:rPr lang="it-IT" smtClean="0"/>
              <a:t>23/11/2022</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E4032FC-B777-4E2D-B30A-F5E6B935E363}" type="slidenum">
              <a:rPr lang="it-IT" smtClean="0"/>
              <a:t>‹N›</a:t>
            </a:fld>
            <a:endParaRPr lang="it-IT"/>
          </a:p>
        </p:txBody>
      </p:sp>
    </p:spTree>
    <p:extLst>
      <p:ext uri="{BB962C8B-B14F-4D97-AF65-F5344CB8AC3E}">
        <p14:creationId xmlns:p14="http://schemas.microsoft.com/office/powerpoint/2010/main" val="35477018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3127E5-6A36-495D-975E-AB6FD0EFB6C4}"/>
              </a:ext>
            </a:extLst>
          </p:cNvPr>
          <p:cNvSpPr>
            <a:spLocks noGrp="1"/>
          </p:cNvSpPr>
          <p:nvPr>
            <p:ph type="ctrTitle"/>
          </p:nvPr>
        </p:nvSpPr>
        <p:spPr/>
        <p:txBody>
          <a:bodyPr/>
          <a:lstStyle/>
          <a:p>
            <a:r>
              <a:rPr lang="it-IT" dirty="0"/>
              <a:t>LE HOLDING</a:t>
            </a:r>
            <a:br>
              <a:rPr lang="it-IT" dirty="0"/>
            </a:br>
            <a:r>
              <a:rPr lang="it-IT" sz="3600" dirty="0"/>
              <a:t>e la gestione dei </a:t>
            </a:r>
            <a:r>
              <a:rPr lang="it-IT" sz="3600"/>
              <a:t>gruppi societari</a:t>
            </a:r>
            <a:endParaRPr lang="it-IT" sz="3600" dirty="0"/>
          </a:p>
        </p:txBody>
      </p:sp>
      <p:sp>
        <p:nvSpPr>
          <p:cNvPr id="3" name="Sottotitolo 2">
            <a:extLst>
              <a:ext uri="{FF2B5EF4-FFF2-40B4-BE49-F238E27FC236}">
                <a16:creationId xmlns:a16="http://schemas.microsoft.com/office/drawing/2014/main" id="{E4FFEF2D-21A1-4DE3-9F56-C14D5DBB49EB}"/>
              </a:ext>
            </a:extLst>
          </p:cNvPr>
          <p:cNvSpPr>
            <a:spLocks noGrp="1"/>
          </p:cNvSpPr>
          <p:nvPr>
            <p:ph type="subTitle" idx="1"/>
          </p:nvPr>
        </p:nvSpPr>
        <p:spPr/>
        <p:txBody>
          <a:bodyPr>
            <a:normAutofit/>
          </a:bodyPr>
          <a:lstStyle/>
          <a:p>
            <a:r>
              <a:rPr lang="it-IT" sz="3200" dirty="0"/>
              <a:t>VANTAGGI E SVANTAGGI</a:t>
            </a:r>
          </a:p>
        </p:txBody>
      </p:sp>
    </p:spTree>
    <p:extLst>
      <p:ext uri="{BB962C8B-B14F-4D97-AF65-F5344CB8AC3E}">
        <p14:creationId xmlns:p14="http://schemas.microsoft.com/office/powerpoint/2010/main" val="1841717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D610EA-3A73-46F5-B16D-D688E62AEB83}"/>
              </a:ext>
            </a:extLst>
          </p:cNvPr>
          <p:cNvSpPr>
            <a:spLocks noGrp="1"/>
          </p:cNvSpPr>
          <p:nvPr>
            <p:ph type="title"/>
          </p:nvPr>
        </p:nvSpPr>
        <p:spPr>
          <a:xfrm>
            <a:off x="2592925" y="624110"/>
            <a:ext cx="8911687" cy="662249"/>
          </a:xfrm>
        </p:spPr>
        <p:txBody>
          <a:bodyPr/>
          <a:lstStyle/>
          <a:p>
            <a:r>
              <a:rPr lang="it-IT" dirty="0"/>
              <a:t>SVANTAGGI DELLA HOLDING</a:t>
            </a:r>
          </a:p>
        </p:txBody>
      </p:sp>
      <p:sp>
        <p:nvSpPr>
          <p:cNvPr id="3" name="Segnaposto contenuto 2">
            <a:extLst>
              <a:ext uri="{FF2B5EF4-FFF2-40B4-BE49-F238E27FC236}">
                <a16:creationId xmlns:a16="http://schemas.microsoft.com/office/drawing/2014/main" id="{45A0DE69-FAEF-46CA-8E07-71D796755DC1}"/>
              </a:ext>
            </a:extLst>
          </p:cNvPr>
          <p:cNvSpPr>
            <a:spLocks noGrp="1"/>
          </p:cNvSpPr>
          <p:nvPr>
            <p:ph idx="1"/>
          </p:nvPr>
        </p:nvSpPr>
        <p:spPr>
          <a:xfrm>
            <a:off x="2589212" y="1433593"/>
            <a:ext cx="8915400" cy="4874217"/>
          </a:xfrm>
        </p:spPr>
        <p:txBody>
          <a:bodyPr>
            <a:normAutofit lnSpcReduction="10000"/>
          </a:bodyPr>
          <a:lstStyle/>
          <a:p>
            <a:r>
              <a:rPr lang="it-IT" b="1" dirty="0">
                <a:solidFill>
                  <a:schemeClr val="tx1"/>
                </a:solidFill>
                <a:latin typeface="Roboto" panose="02000000000000000000" pitchFamily="2" charset="0"/>
                <a:ea typeface="Roboto" panose="02000000000000000000" pitchFamily="2" charset="0"/>
              </a:rPr>
              <a:t>Responsabilità per l’attività di direzione e coordinamento</a:t>
            </a:r>
            <a:endParaRPr lang="it-IT" dirty="0">
              <a:solidFill>
                <a:schemeClr val="tx1"/>
              </a:solidFill>
              <a:latin typeface="Roboto" panose="02000000000000000000" pitchFamily="2" charset="0"/>
              <a:ea typeface="Roboto" panose="02000000000000000000" pitchFamily="2" charset="0"/>
            </a:endParaRPr>
          </a:p>
          <a:p>
            <a:pPr marL="0" indent="0" algn="just">
              <a:buNone/>
            </a:pPr>
            <a:r>
              <a:rPr lang="it-IT" dirty="0">
                <a:solidFill>
                  <a:schemeClr val="tx1"/>
                </a:solidFill>
                <a:latin typeface="Roboto" panose="02000000000000000000" pitchFamily="2" charset="0"/>
                <a:ea typeface="Roboto" panose="02000000000000000000" pitchFamily="2" charset="0"/>
              </a:rPr>
              <a:t>L’art. 2497 cc prevede una responsabilità per la società che esercita una attività di direzione e coordinamento. La responsabilità presuppone i seguenti requisiti: - deve sussistere una attività di direzione e coordinamento da parte di una società nei confronti di altre; - detta società tiene una condotta illecita, oppure svolge un’attività nell’interesse proprio o altrui e quindi estraneo all’interesse della società soggetta a direzione e coordinamento e in violazione dei principi di corretta gestione societaria imprenditoriale delle società controllate; - sussiste un evento dannoso oppure un pregiudizio arrecato alla società partecipata; - esiste un nesso di causalità tra condotta ed evento.</a:t>
            </a:r>
          </a:p>
          <a:p>
            <a:r>
              <a:rPr lang="it-IT" b="1" dirty="0">
                <a:solidFill>
                  <a:srgbClr val="222222"/>
                </a:solidFill>
                <a:latin typeface="Roboto" panose="02000000000000000000" pitchFamily="2" charset="0"/>
                <a:ea typeface="Roboto" panose="02000000000000000000" pitchFamily="2" charset="0"/>
                <a:cs typeface="Times New Roman" panose="02020603050405020304" pitchFamily="18" charset="0"/>
              </a:rPr>
              <a:t>Crea sfide di gestione </a:t>
            </a:r>
          </a:p>
          <a:p>
            <a:pPr marL="0" indent="0" algn="just">
              <a:buNone/>
            </a:pPr>
            <a:r>
              <a:rPr lang="it-IT" dirty="0">
                <a:solidFill>
                  <a:srgbClr val="222222"/>
                </a:solidFill>
                <a:latin typeface="Roboto" panose="02000000000000000000" pitchFamily="2" charset="0"/>
                <a:ea typeface="Roboto" panose="02000000000000000000" pitchFamily="2" charset="0"/>
                <a:cs typeface="Times New Roman" panose="02020603050405020304" pitchFamily="18" charset="0"/>
              </a:rPr>
              <a:t>Anche se la gestione diretta è demandata agli amministratori delle partecipate, l’attività di indirizzo, </a:t>
            </a:r>
            <a:r>
              <a:rPr lang="it-IT" dirty="0" err="1">
                <a:solidFill>
                  <a:srgbClr val="222222"/>
                </a:solidFill>
                <a:latin typeface="Roboto" panose="02000000000000000000" pitchFamily="2" charset="0"/>
                <a:ea typeface="Roboto" panose="02000000000000000000" pitchFamily="2" charset="0"/>
                <a:cs typeface="Times New Roman" panose="02020603050405020304" pitchFamily="18" charset="0"/>
              </a:rPr>
              <a:t>coodinamento</a:t>
            </a:r>
            <a:r>
              <a:rPr lang="it-IT" dirty="0">
                <a:solidFill>
                  <a:srgbClr val="222222"/>
                </a:solidFill>
                <a:latin typeface="Roboto" panose="02000000000000000000" pitchFamily="2" charset="0"/>
                <a:ea typeface="Roboto" panose="02000000000000000000" pitchFamily="2" charset="0"/>
                <a:cs typeface="Times New Roman" panose="02020603050405020304" pitchFamily="18" charset="0"/>
              </a:rPr>
              <a:t> e controllo è in capo alla Holding e pertanto, per avere una «vera» gestione del gruppo, si avrà la necessità di un manager che conosca contemporaneamente tutte le problematiche e le particolarità dei vari settori in cui operano le partecipate. Inoltre. Qualora si intendano organizzare servizi centralizzati, vi è la necessità di concepirli in un’ottica di risparmio ed ottimizzazione..</a:t>
            </a:r>
            <a:endParaRPr lang="it-IT" dirty="0">
              <a:latin typeface="Roboto" panose="02000000000000000000" pitchFamily="2" charset="0"/>
              <a:ea typeface="Roboto" panose="02000000000000000000" pitchFamily="2"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50715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26DCC7-B41C-4449-9CE1-D50B22C9839C}"/>
              </a:ext>
            </a:extLst>
          </p:cNvPr>
          <p:cNvSpPr>
            <a:spLocks noGrp="1"/>
          </p:cNvSpPr>
          <p:nvPr>
            <p:ph type="title"/>
          </p:nvPr>
        </p:nvSpPr>
        <p:spPr>
          <a:xfrm>
            <a:off x="2592925" y="624110"/>
            <a:ext cx="8911687" cy="639002"/>
          </a:xfrm>
        </p:spPr>
        <p:txBody>
          <a:bodyPr>
            <a:normAutofit fontScale="90000"/>
          </a:bodyPr>
          <a:lstStyle/>
          <a:p>
            <a:r>
              <a:rPr lang="it-IT" dirty="0"/>
              <a:t>SVANTAGGI DELLA HOLDING</a:t>
            </a:r>
          </a:p>
        </p:txBody>
      </p:sp>
      <p:sp>
        <p:nvSpPr>
          <p:cNvPr id="3" name="Segnaposto contenuto 2">
            <a:extLst>
              <a:ext uri="{FF2B5EF4-FFF2-40B4-BE49-F238E27FC236}">
                <a16:creationId xmlns:a16="http://schemas.microsoft.com/office/drawing/2014/main" id="{F24A1FF8-417C-4078-ADD3-99D77819F9F5}"/>
              </a:ext>
            </a:extLst>
          </p:cNvPr>
          <p:cNvSpPr>
            <a:spLocks noGrp="1"/>
          </p:cNvSpPr>
          <p:nvPr>
            <p:ph idx="1"/>
          </p:nvPr>
        </p:nvSpPr>
        <p:spPr>
          <a:xfrm>
            <a:off x="2589212" y="1410346"/>
            <a:ext cx="8915400" cy="4990454"/>
          </a:xfrm>
        </p:spPr>
        <p:txBody>
          <a:bodyPr>
            <a:normAutofit lnSpcReduction="10000"/>
          </a:bodyPr>
          <a:lstStyle/>
          <a:p>
            <a:r>
              <a:rPr lang="it-IT" b="1" dirty="0">
                <a:solidFill>
                  <a:schemeClr val="tx1"/>
                </a:solidFill>
                <a:latin typeface="Roboto" panose="02000000000000000000" pitchFamily="2" charset="0"/>
                <a:ea typeface="Roboto" panose="02000000000000000000" pitchFamily="2" charset="0"/>
              </a:rPr>
              <a:t>Necessità, al superamento dei limiti, di redigere un bilancio consolidato</a:t>
            </a:r>
          </a:p>
          <a:p>
            <a:pPr marL="0" indent="0" algn="just">
              <a:buNone/>
            </a:pPr>
            <a:r>
              <a:rPr lang="it-IT" dirty="0">
                <a:solidFill>
                  <a:schemeClr val="tx1"/>
                </a:solidFill>
                <a:latin typeface="Roboto" panose="02000000000000000000" pitchFamily="2" charset="0"/>
                <a:ea typeface="Roboto" panose="02000000000000000000" pitchFamily="2" charset="0"/>
              </a:rPr>
              <a:t>L’obbligo sussiste per le società di capitali. Non sono soggette all’obbligo di redigere il bilancio consolidato le imprese controllanti che, unitamente alle imprese controllate, non abbiano superato, per due esercizi consecutivi, due dei seguenti limiti:</a:t>
            </a:r>
          </a:p>
          <a:p>
            <a:pPr algn="just">
              <a:buFontTx/>
              <a:buChar char="-"/>
            </a:pPr>
            <a:r>
              <a:rPr lang="it-IT" dirty="0">
                <a:solidFill>
                  <a:schemeClr val="tx1"/>
                </a:solidFill>
                <a:latin typeface="Roboto" panose="02000000000000000000" pitchFamily="2" charset="0"/>
                <a:ea typeface="Roboto" panose="02000000000000000000" pitchFamily="2" charset="0"/>
              </a:rPr>
              <a:t>20.000.000 euro nel totale degli attivi degli stati patrimoniali;</a:t>
            </a:r>
          </a:p>
          <a:p>
            <a:pPr algn="just">
              <a:buFontTx/>
              <a:buChar char="-"/>
            </a:pPr>
            <a:r>
              <a:rPr lang="it-IT" dirty="0">
                <a:solidFill>
                  <a:schemeClr val="tx1"/>
                </a:solidFill>
                <a:latin typeface="Roboto" panose="02000000000000000000" pitchFamily="2" charset="0"/>
                <a:ea typeface="Roboto" panose="02000000000000000000" pitchFamily="2" charset="0"/>
              </a:rPr>
              <a:t>40.000.000 euro nel totale dei ricavi delle vendite e delle prestazioni;</a:t>
            </a:r>
          </a:p>
          <a:p>
            <a:pPr algn="just">
              <a:buFontTx/>
              <a:buChar char="-"/>
            </a:pPr>
            <a:r>
              <a:rPr lang="it-IT" dirty="0">
                <a:solidFill>
                  <a:schemeClr val="tx1"/>
                </a:solidFill>
                <a:latin typeface="Roboto" panose="02000000000000000000" pitchFamily="2" charset="0"/>
                <a:ea typeface="Roboto" panose="02000000000000000000" pitchFamily="2" charset="0"/>
              </a:rPr>
              <a:t>250 dipendenti occupati in media durante l’esercizio.</a:t>
            </a:r>
          </a:p>
          <a:p>
            <a:pPr algn="just">
              <a:buFontTx/>
              <a:buChar char="-"/>
            </a:pPr>
            <a:r>
              <a:rPr lang="it-IT" dirty="0">
                <a:solidFill>
                  <a:schemeClr val="tx1"/>
                </a:solidFill>
                <a:latin typeface="Roboto" panose="02000000000000000000" pitchFamily="2" charset="0"/>
                <a:ea typeface="Roboto" panose="02000000000000000000" pitchFamily="2" charset="0"/>
              </a:rPr>
              <a:t>La nomina dell'organo di controllo o del revisore è obbligatoria se la società:</a:t>
            </a:r>
          </a:p>
          <a:p>
            <a:pPr algn="just">
              <a:buFontTx/>
              <a:buChar char="-"/>
            </a:pPr>
            <a:endParaRPr lang="it-IT" b="1" dirty="0">
              <a:solidFill>
                <a:schemeClr val="tx1"/>
              </a:solidFill>
              <a:latin typeface="Roboto" panose="02000000000000000000" pitchFamily="2" charset="0"/>
              <a:ea typeface="Roboto" panose="02000000000000000000" pitchFamily="2" charset="0"/>
            </a:endParaRPr>
          </a:p>
          <a:p>
            <a:pPr algn="just"/>
            <a:r>
              <a:rPr lang="it-IT" b="1" dirty="0">
                <a:solidFill>
                  <a:schemeClr val="tx1"/>
                </a:solidFill>
                <a:latin typeface="Roboto" panose="02000000000000000000" pitchFamily="2" charset="0"/>
                <a:ea typeface="Roboto" panose="02000000000000000000" pitchFamily="2" charset="0"/>
              </a:rPr>
              <a:t>Necessità, al ricorrere di determinate condizioni, di nomina del revisore</a:t>
            </a:r>
          </a:p>
          <a:p>
            <a:pPr marL="0" indent="0" algn="just">
              <a:buNone/>
            </a:pPr>
            <a:r>
              <a:rPr lang="it-IT" dirty="0">
                <a:solidFill>
                  <a:schemeClr val="tx1"/>
                </a:solidFill>
                <a:latin typeface="Roboto" panose="02000000000000000000" pitchFamily="2" charset="0"/>
                <a:ea typeface="Roboto" panose="02000000000000000000" pitchFamily="2" charset="0"/>
              </a:rPr>
              <a:t>L’art. 2477 Codice Civile dispone che sussiste l’obbligo di nomine dell’organo di controllo per la S.R.L. che:</a:t>
            </a:r>
          </a:p>
          <a:p>
            <a:pPr algn="just">
              <a:buFontTx/>
              <a:buChar char="-"/>
            </a:pPr>
            <a:r>
              <a:rPr lang="it-IT" dirty="0">
                <a:solidFill>
                  <a:schemeClr val="tx1"/>
                </a:solidFill>
                <a:latin typeface="Roboto" panose="02000000000000000000" pitchFamily="2" charset="0"/>
                <a:ea typeface="Roboto" panose="02000000000000000000" pitchFamily="2" charset="0"/>
              </a:rPr>
              <a:t>a) è tenuta alla redazione del bilancio consolidato;</a:t>
            </a:r>
          </a:p>
          <a:p>
            <a:pPr algn="just">
              <a:buFontTx/>
              <a:buChar char="-"/>
            </a:pPr>
            <a:r>
              <a:rPr lang="it-IT" dirty="0">
                <a:solidFill>
                  <a:schemeClr val="tx1"/>
                </a:solidFill>
                <a:latin typeface="Roboto" panose="02000000000000000000" pitchFamily="2" charset="0"/>
                <a:ea typeface="Roboto" panose="02000000000000000000" pitchFamily="2" charset="0"/>
              </a:rPr>
              <a:t>b) controlla una società obbligata alla revisione legale dei conti;</a:t>
            </a:r>
          </a:p>
          <a:p>
            <a:pPr algn="just">
              <a:buFontTx/>
              <a:buChar char="-"/>
            </a:pPr>
            <a:endParaRPr lang="it-IT" dirty="0">
              <a:solidFill>
                <a:schemeClr val="tx1"/>
              </a:solidFill>
              <a:latin typeface="Roboto" panose="02000000000000000000" pitchFamily="2" charset="0"/>
              <a:ea typeface="Roboto" panose="02000000000000000000" pitchFamily="2" charset="0"/>
            </a:endParaRPr>
          </a:p>
          <a:p>
            <a:endParaRPr lang="it-IT" dirty="0"/>
          </a:p>
        </p:txBody>
      </p:sp>
    </p:spTree>
    <p:extLst>
      <p:ext uri="{BB962C8B-B14F-4D97-AF65-F5344CB8AC3E}">
        <p14:creationId xmlns:p14="http://schemas.microsoft.com/office/powerpoint/2010/main" val="3106867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8DE2A7-BF99-460E-9996-67F6396A15FB}"/>
              </a:ext>
            </a:extLst>
          </p:cNvPr>
          <p:cNvSpPr>
            <a:spLocks noGrp="1"/>
          </p:cNvSpPr>
          <p:nvPr>
            <p:ph type="title"/>
          </p:nvPr>
        </p:nvSpPr>
        <p:spPr>
          <a:xfrm>
            <a:off x="2592925" y="624110"/>
            <a:ext cx="8911687" cy="737965"/>
          </a:xfrm>
        </p:spPr>
        <p:txBody>
          <a:bodyPr>
            <a:normAutofit fontScale="90000"/>
          </a:bodyPr>
          <a:lstStyle/>
          <a:p>
            <a:r>
              <a:rPr lang="it-IT" dirty="0"/>
              <a:t>LA FORMA SOCIETARIA DELLA HOLDING</a:t>
            </a:r>
          </a:p>
        </p:txBody>
      </p:sp>
      <p:sp>
        <p:nvSpPr>
          <p:cNvPr id="3" name="Segnaposto contenuto 2">
            <a:extLst>
              <a:ext uri="{FF2B5EF4-FFF2-40B4-BE49-F238E27FC236}">
                <a16:creationId xmlns:a16="http://schemas.microsoft.com/office/drawing/2014/main" id="{9CB78F86-850F-45EC-8EFF-66136451BD72}"/>
              </a:ext>
            </a:extLst>
          </p:cNvPr>
          <p:cNvSpPr>
            <a:spLocks noGrp="1"/>
          </p:cNvSpPr>
          <p:nvPr>
            <p:ph idx="1"/>
          </p:nvPr>
        </p:nvSpPr>
        <p:spPr>
          <a:xfrm>
            <a:off x="2589212" y="1447800"/>
            <a:ext cx="8915400" cy="4786090"/>
          </a:xfrm>
        </p:spPr>
        <p:txBody>
          <a:bodyPr>
            <a:normAutofit/>
          </a:bodyPr>
          <a:lstStyle/>
          <a:p>
            <a:pPr algn="just"/>
            <a:r>
              <a:rPr lang="it-IT" dirty="0">
                <a:solidFill>
                  <a:schemeClr val="tx1"/>
                </a:solidFill>
              </a:rPr>
              <a:t>SOCIETÀ DI CAPITALI O SOCIETÀ DI PERSONE?</a:t>
            </a:r>
          </a:p>
          <a:p>
            <a:pPr marL="0" indent="0" algn="just">
              <a:buNone/>
            </a:pPr>
            <a:r>
              <a:rPr lang="it-IT" dirty="0">
                <a:solidFill>
                  <a:schemeClr val="tx1"/>
                </a:solidFill>
                <a:latin typeface="Roboto" panose="02000000000000000000" pitchFamily="2" charset="0"/>
              </a:rPr>
              <a:t>La scelta di quale forma giuridica dare alla holding</a:t>
            </a:r>
            <a:r>
              <a:rPr lang="it-IT" b="1" dirty="0">
                <a:solidFill>
                  <a:schemeClr val="tx1"/>
                </a:solidFill>
                <a:latin typeface="Roboto" panose="02000000000000000000" pitchFamily="2" charset="0"/>
              </a:rPr>
              <a:t> </a:t>
            </a:r>
            <a:r>
              <a:rPr lang="it-IT" dirty="0">
                <a:solidFill>
                  <a:schemeClr val="tx1"/>
                </a:solidFill>
                <a:latin typeface="Roboto" panose="02000000000000000000" pitchFamily="2" charset="0"/>
              </a:rPr>
              <a:t>deriva da una serie di </a:t>
            </a:r>
            <a:r>
              <a:rPr lang="it-IT" b="1" dirty="0">
                <a:solidFill>
                  <a:schemeClr val="tx1"/>
                </a:solidFill>
                <a:latin typeface="Roboto" panose="02000000000000000000" pitchFamily="2" charset="0"/>
              </a:rPr>
              <a:t>valutazioni.</a:t>
            </a:r>
            <a:r>
              <a:rPr lang="it-IT" dirty="0">
                <a:solidFill>
                  <a:schemeClr val="tx1"/>
                </a:solidFill>
                <a:latin typeface="Roboto" panose="02000000000000000000" pitchFamily="2" charset="0"/>
              </a:rPr>
              <a:t> Tanto le società di persone quanto le società di capitali presentano dei pro e dei contro dal punto di vista gestionale, dal punto di vista fiscale e per ciò che riguarda costi e adempimenti. </a:t>
            </a:r>
          </a:p>
          <a:p>
            <a:pPr marL="0" indent="0" algn="just">
              <a:buNone/>
            </a:pPr>
            <a:r>
              <a:rPr lang="it-IT" dirty="0">
                <a:solidFill>
                  <a:schemeClr val="tx1"/>
                </a:solidFill>
                <a:latin typeface="Roboto" panose="02000000000000000000" pitchFamily="2" charset="0"/>
              </a:rPr>
              <a:t>Affinché si determini il «controllo», è richiesto si verifichino le seguenti condizioni:</a:t>
            </a:r>
          </a:p>
          <a:p>
            <a:pPr algn="just">
              <a:buFont typeface="Arial" panose="020B0604020202020204" pitchFamily="34" charset="0"/>
              <a:buChar char="•"/>
            </a:pPr>
            <a:r>
              <a:rPr lang="it-IT" dirty="0">
                <a:solidFill>
                  <a:schemeClr val="tx1"/>
                </a:solidFill>
                <a:latin typeface="Roboto" panose="02000000000000000000" pitchFamily="2" charset="0"/>
              </a:rPr>
              <a:t>la capogruppo detenga più del 50% dei diritti di voto nelle sue controllate;</a:t>
            </a:r>
          </a:p>
          <a:p>
            <a:pPr algn="just">
              <a:buFont typeface="Arial" panose="020B0604020202020204" pitchFamily="34" charset="0"/>
              <a:buChar char="•"/>
            </a:pPr>
            <a:r>
              <a:rPr lang="it-IT" dirty="0">
                <a:solidFill>
                  <a:schemeClr val="tx1"/>
                </a:solidFill>
                <a:latin typeface="Roboto" panose="02000000000000000000" pitchFamily="2" charset="0"/>
              </a:rPr>
              <a:t>la capogruppo sia un membro della controllata e abbia il diritto di nominare e rimuovere la maggioranza dei membri della società controllata;</a:t>
            </a:r>
          </a:p>
          <a:p>
            <a:pPr algn="just">
              <a:buFont typeface="Arial" panose="020B0604020202020204" pitchFamily="34" charset="0"/>
              <a:buChar char="•"/>
            </a:pPr>
            <a:r>
              <a:rPr lang="it-IT" dirty="0">
                <a:solidFill>
                  <a:schemeClr val="tx1"/>
                </a:solidFill>
                <a:latin typeface="Roboto" panose="02000000000000000000" pitchFamily="2" charset="0"/>
              </a:rPr>
              <a:t>la capogruppo controlli, in base a specifici accordi con gli altri azionisti, la maggioranza dei diritti di voto nell’assemblea della controllata.</a:t>
            </a:r>
          </a:p>
          <a:p>
            <a:pPr marL="0" indent="0" algn="just">
              <a:buNone/>
            </a:pPr>
            <a:endParaRPr lang="it-IT" dirty="0"/>
          </a:p>
        </p:txBody>
      </p:sp>
    </p:spTree>
    <p:extLst>
      <p:ext uri="{BB962C8B-B14F-4D97-AF65-F5344CB8AC3E}">
        <p14:creationId xmlns:p14="http://schemas.microsoft.com/office/powerpoint/2010/main" val="7806737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3F94CD-66CB-4E01-B102-5278FEBA11A1}"/>
              </a:ext>
            </a:extLst>
          </p:cNvPr>
          <p:cNvSpPr>
            <a:spLocks noGrp="1"/>
          </p:cNvSpPr>
          <p:nvPr>
            <p:ph type="title"/>
          </p:nvPr>
        </p:nvSpPr>
        <p:spPr>
          <a:xfrm>
            <a:off x="2592925" y="624110"/>
            <a:ext cx="8911687" cy="776065"/>
          </a:xfrm>
        </p:spPr>
        <p:txBody>
          <a:bodyPr>
            <a:normAutofit/>
          </a:bodyPr>
          <a:lstStyle/>
          <a:p>
            <a:r>
              <a:rPr lang="it-IT" dirty="0"/>
              <a:t>PARTICOLARI TIPOLOGIE DI HOLDING</a:t>
            </a:r>
          </a:p>
        </p:txBody>
      </p:sp>
      <p:sp>
        <p:nvSpPr>
          <p:cNvPr id="3" name="Segnaposto contenuto 2">
            <a:extLst>
              <a:ext uri="{FF2B5EF4-FFF2-40B4-BE49-F238E27FC236}">
                <a16:creationId xmlns:a16="http://schemas.microsoft.com/office/drawing/2014/main" id="{C4FD5A81-6050-4BF9-B4F8-CDC7EA1AD784}"/>
              </a:ext>
            </a:extLst>
          </p:cNvPr>
          <p:cNvSpPr>
            <a:spLocks noGrp="1"/>
          </p:cNvSpPr>
          <p:nvPr>
            <p:ph idx="1"/>
          </p:nvPr>
        </p:nvSpPr>
        <p:spPr>
          <a:xfrm>
            <a:off x="2589212" y="1400176"/>
            <a:ext cx="8915400" cy="4512428"/>
          </a:xfrm>
        </p:spPr>
        <p:txBody>
          <a:bodyPr/>
          <a:lstStyle/>
          <a:p>
            <a:r>
              <a:rPr lang="it-IT" b="1" dirty="0">
                <a:solidFill>
                  <a:schemeClr val="tx1"/>
                </a:solidFill>
              </a:rPr>
              <a:t>LA PERSONAL HOLDING</a:t>
            </a:r>
          </a:p>
          <a:p>
            <a:pPr marL="0" indent="0" algn="just">
              <a:spcBef>
                <a:spcPts val="0"/>
              </a:spcBef>
              <a:buNone/>
            </a:pPr>
            <a:r>
              <a:rPr lang="it-IT" dirty="0">
                <a:solidFill>
                  <a:schemeClr val="tx1"/>
                </a:solidFill>
              </a:rPr>
              <a:t>Si parla di «personal holding» quando il socio titolare di una partecipazione non di controllo “trasforma”, attraverso il conferimento, la propria quota da qualificata a totalitaria.</a:t>
            </a:r>
          </a:p>
          <a:p>
            <a:pPr marL="0" indent="0" algn="just">
              <a:spcBef>
                <a:spcPts val="0"/>
              </a:spcBef>
              <a:buNone/>
            </a:pPr>
            <a:r>
              <a:rPr lang="it-IT" dirty="0">
                <a:solidFill>
                  <a:schemeClr val="tx1"/>
                </a:solidFill>
              </a:rPr>
              <a:t>L’articolo 177, comma 2 bis del TUIR prevede che il così detto «conferimento a</a:t>
            </a:r>
          </a:p>
          <a:p>
            <a:pPr marL="0" indent="0" algn="just">
              <a:spcBef>
                <a:spcPts val="0"/>
              </a:spcBef>
              <a:buNone/>
            </a:pPr>
            <a:r>
              <a:rPr lang="it-IT" dirty="0">
                <a:solidFill>
                  <a:schemeClr val="tx1"/>
                </a:solidFill>
              </a:rPr>
              <a:t>realizzo controllato» nel caso di creazione di una holding (società di capitali) con un unico socio attraverso il conferimento di una partecipazione qualificata (superiore al 25% del capitale oppure 20% dei diritti di voto).</a:t>
            </a:r>
          </a:p>
          <a:p>
            <a:pPr marL="0" indent="0" algn="just">
              <a:spcBef>
                <a:spcPts val="0"/>
              </a:spcBef>
              <a:buNone/>
            </a:pPr>
            <a:r>
              <a:rPr lang="it-IT" dirty="0">
                <a:solidFill>
                  <a:schemeClr val="tx1"/>
                </a:solidFill>
              </a:rPr>
              <a:t>Il principale vantaggio sta nella possibilità di usare la personal holding come</a:t>
            </a:r>
          </a:p>
          <a:p>
            <a:pPr marL="0" indent="0" algn="just">
              <a:spcBef>
                <a:spcPts val="0"/>
              </a:spcBef>
              <a:buNone/>
            </a:pPr>
            <a:r>
              <a:rPr lang="it-IT" dirty="0" err="1">
                <a:solidFill>
                  <a:schemeClr val="tx1"/>
                </a:solidFill>
              </a:rPr>
              <a:t>liquidity</a:t>
            </a:r>
            <a:r>
              <a:rPr lang="it-IT" dirty="0">
                <a:solidFill>
                  <a:schemeClr val="tx1"/>
                </a:solidFill>
              </a:rPr>
              <a:t> company in quanto i dividendi che giungono dalle società partecipate saranno assoggettati a tassazione in regime di «</a:t>
            </a:r>
            <a:r>
              <a:rPr lang="it-IT" dirty="0" err="1">
                <a:solidFill>
                  <a:schemeClr val="tx1"/>
                </a:solidFill>
              </a:rPr>
              <a:t>pex</a:t>
            </a:r>
            <a:r>
              <a:rPr lang="it-IT" dirty="0">
                <a:solidFill>
                  <a:schemeClr val="tx1"/>
                </a:solidFill>
              </a:rPr>
              <a:t>» fintanto che</a:t>
            </a:r>
          </a:p>
          <a:p>
            <a:pPr marL="0" indent="0" algn="just">
              <a:spcBef>
                <a:spcPts val="0"/>
              </a:spcBef>
              <a:buNone/>
            </a:pPr>
            <a:r>
              <a:rPr lang="it-IT" dirty="0">
                <a:solidFill>
                  <a:schemeClr val="tx1"/>
                </a:solidFill>
              </a:rPr>
              <a:t>questi non vengono distribuiti al socio persona fisica, si posticipa il prelievo del 26%. Si tengo conto che anche le partecipazioni vendute risultanti iscritte tra le immobilizzazioni finanziarie da oltre un anno beneficiano del regime «</a:t>
            </a:r>
            <a:r>
              <a:rPr lang="it-IT" dirty="0" err="1">
                <a:solidFill>
                  <a:schemeClr val="tx1"/>
                </a:solidFill>
              </a:rPr>
              <a:t>pex</a:t>
            </a:r>
            <a:r>
              <a:rPr lang="it-IT" dirty="0">
                <a:solidFill>
                  <a:schemeClr val="tx1"/>
                </a:solidFill>
              </a:rPr>
              <a:t>» anche in relazione agli investimenti operati attraverso un intermediario finanziario.</a:t>
            </a:r>
          </a:p>
        </p:txBody>
      </p:sp>
    </p:spTree>
    <p:extLst>
      <p:ext uri="{BB962C8B-B14F-4D97-AF65-F5344CB8AC3E}">
        <p14:creationId xmlns:p14="http://schemas.microsoft.com/office/powerpoint/2010/main" val="4165012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4ECCE8-AE87-F50E-B2D5-6D7AFB61F370}"/>
              </a:ext>
            </a:extLst>
          </p:cNvPr>
          <p:cNvSpPr>
            <a:spLocks noGrp="1"/>
          </p:cNvSpPr>
          <p:nvPr>
            <p:ph type="title"/>
          </p:nvPr>
        </p:nvSpPr>
        <p:spPr>
          <a:xfrm>
            <a:off x="2592924" y="624110"/>
            <a:ext cx="8410873" cy="708744"/>
          </a:xfrm>
        </p:spPr>
        <p:txBody>
          <a:bodyPr/>
          <a:lstStyle/>
          <a:p>
            <a:r>
              <a:rPr lang="it-IT" dirty="0"/>
              <a:t>PARTICOLARI TIPOLOGIE DI HOLDING</a:t>
            </a:r>
          </a:p>
        </p:txBody>
      </p:sp>
      <p:sp>
        <p:nvSpPr>
          <p:cNvPr id="4" name="CasellaDiTesto 3">
            <a:extLst>
              <a:ext uri="{FF2B5EF4-FFF2-40B4-BE49-F238E27FC236}">
                <a16:creationId xmlns:a16="http://schemas.microsoft.com/office/drawing/2014/main" id="{43EC7F46-6454-2C7A-10C7-E088E88CB5D6}"/>
              </a:ext>
            </a:extLst>
          </p:cNvPr>
          <p:cNvSpPr txBox="1"/>
          <p:nvPr/>
        </p:nvSpPr>
        <p:spPr>
          <a:xfrm>
            <a:off x="2696705" y="1495586"/>
            <a:ext cx="8508570" cy="5232202"/>
          </a:xfrm>
          <a:prstGeom prst="rect">
            <a:avLst/>
          </a:prstGeom>
          <a:noFill/>
        </p:spPr>
        <p:txBody>
          <a:bodyPr wrap="square">
            <a:spAutoFit/>
          </a:bodyPr>
          <a:lstStyle/>
          <a:p>
            <a:pPr marL="285750" indent="-285750">
              <a:buFont typeface="Wingdings" panose="05000000000000000000" pitchFamily="2" charset="2"/>
              <a:buChar char="q"/>
            </a:pPr>
            <a:r>
              <a:rPr lang="it-IT" b="1" dirty="0">
                <a:solidFill>
                  <a:schemeClr val="tx1"/>
                </a:solidFill>
              </a:rPr>
              <a:t>LA HOLDING SOTTO FOMA DI SOCIETA’ SEMPLICE</a:t>
            </a:r>
          </a:p>
          <a:p>
            <a:pPr marL="285750" indent="-285750">
              <a:buFont typeface="Wingdings" panose="05000000000000000000" pitchFamily="2" charset="2"/>
              <a:buChar char="q"/>
            </a:pPr>
            <a:endParaRPr lang="it-IT" b="1" dirty="0"/>
          </a:p>
          <a:p>
            <a:pPr algn="just"/>
            <a:r>
              <a:rPr lang="it-IT" sz="1400" dirty="0">
                <a:solidFill>
                  <a:schemeClr val="tx1"/>
                </a:solidFill>
              </a:rPr>
              <a:t>La società semplice a volte può svolgere il ruolo di holding “pura” per la gestione dei patrimoni delle famiglie imprenditoriali, che ricorrono a questo veicolo societario utilizzandolo come “contenitore” unico per la governance della ricchezza, potendo articolare le clausole statutarie in base ad esigenze specifiche, e consentendo così alla famiglia imprenditoriale di pianifi­care attentamente il futuro del proprio patrimonio. </a:t>
            </a:r>
          </a:p>
          <a:p>
            <a:pPr algn="just"/>
            <a:endParaRPr lang="it-IT" sz="1400" dirty="0">
              <a:solidFill>
                <a:schemeClr val="tx1"/>
              </a:solidFill>
            </a:endParaRPr>
          </a:p>
          <a:p>
            <a:pPr algn="just"/>
            <a:r>
              <a:rPr lang="it-IT" sz="1400" dirty="0">
                <a:solidFill>
                  <a:schemeClr val="tx1"/>
                </a:solidFill>
              </a:rPr>
              <a:t>Questa è la tipologia societaria più snella, soprattutto poco costosa; non esistono neanche gli organi gestori, visto che tutti i soci possono amministrare la società disgiuntamente. Non si rende necessario neanche l’intervento del Notaio per costituirla, in quanto iscritta in apposita Sezione Speciale del Registro Imprese. Le </a:t>
            </a:r>
            <a:r>
              <a:rPr lang="it-IT" sz="1400" dirty="0"/>
              <a:t>società semplici</a:t>
            </a:r>
            <a:r>
              <a:rPr lang="it-IT" sz="1400" dirty="0">
                <a:solidFill>
                  <a:schemeClr val="tx1"/>
                </a:solidFill>
              </a:rPr>
              <a:t> non sono tenute alla predisposizione della contabilità ed in assenza di redditi da dichiarare, non devono neanche presentare la dichiarazione dei redditi né la dichiarazione IRAP e IVA. </a:t>
            </a:r>
            <a:r>
              <a:rPr lang="it-IT" sz="1400" b="1" dirty="0">
                <a:solidFill>
                  <a:schemeClr val="tx1"/>
                </a:solidFill>
              </a:rPr>
              <a:t>Le quote di partecipazione sono impignorabili</a:t>
            </a:r>
            <a:r>
              <a:rPr lang="it-IT" sz="1400" dirty="0">
                <a:solidFill>
                  <a:schemeClr val="tx1"/>
                </a:solidFill>
              </a:rPr>
              <a:t>.</a:t>
            </a:r>
          </a:p>
          <a:p>
            <a:pPr algn="just"/>
            <a:endParaRPr lang="it-IT" sz="1400" dirty="0">
              <a:solidFill>
                <a:schemeClr val="tx1"/>
              </a:solidFill>
            </a:endParaRPr>
          </a:p>
          <a:p>
            <a:pPr algn="just"/>
            <a:r>
              <a:rPr lang="it-IT" sz="1400" dirty="0">
                <a:solidFill>
                  <a:schemeClr val="tx1"/>
                </a:solidFill>
              </a:rPr>
              <a:t>Con il Decreto Legge fiscale n° 124/2019; ferma restando la tassazione per trasparenza della Società Semplice, il socio persona fisica è tassato con l’imposta sostitutiva del 26% per i dividendi percepiti da società di capitali.</a:t>
            </a:r>
          </a:p>
          <a:p>
            <a:pPr algn="just"/>
            <a:endParaRPr lang="it-IT" sz="1400" dirty="0">
              <a:solidFill>
                <a:schemeClr val="tx1"/>
              </a:solidFill>
            </a:endParaRPr>
          </a:p>
          <a:p>
            <a:pPr algn="just"/>
            <a:r>
              <a:rPr lang="it-IT" sz="1400" dirty="0">
                <a:solidFill>
                  <a:schemeClr val="tx1"/>
                </a:solidFill>
              </a:rPr>
              <a:t>Per quanto riguarda l’eventuale cessione da parte delle società semplici di quote o azioni delle partecipate, l’eventuale capital gain deve essere tassato, a decorrere dal 2019, scontando l’imposta sostitutiva fissa del 26%.</a:t>
            </a:r>
            <a:r>
              <a:rPr lang="it-IT" dirty="0">
                <a:solidFill>
                  <a:schemeClr val="tx1"/>
                </a:solidFill>
              </a:rPr>
              <a:t> </a:t>
            </a:r>
          </a:p>
        </p:txBody>
      </p:sp>
    </p:spTree>
    <p:extLst>
      <p:ext uri="{BB962C8B-B14F-4D97-AF65-F5344CB8AC3E}">
        <p14:creationId xmlns:p14="http://schemas.microsoft.com/office/powerpoint/2010/main" val="161491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588B14-F591-4F01-A1BD-627A498DC88C}"/>
              </a:ext>
            </a:extLst>
          </p:cNvPr>
          <p:cNvSpPr>
            <a:spLocks noGrp="1"/>
          </p:cNvSpPr>
          <p:nvPr>
            <p:ph type="title"/>
          </p:nvPr>
        </p:nvSpPr>
        <p:spPr>
          <a:xfrm>
            <a:off x="2592925" y="624110"/>
            <a:ext cx="8911687" cy="724399"/>
          </a:xfrm>
        </p:spPr>
        <p:txBody>
          <a:bodyPr/>
          <a:lstStyle/>
          <a:p>
            <a:r>
              <a:rPr lang="it-IT" dirty="0"/>
              <a:t>COSTITUIRE UNA HOLDING</a:t>
            </a:r>
          </a:p>
        </p:txBody>
      </p:sp>
      <p:sp>
        <p:nvSpPr>
          <p:cNvPr id="3" name="Segnaposto contenuto 2">
            <a:extLst>
              <a:ext uri="{FF2B5EF4-FFF2-40B4-BE49-F238E27FC236}">
                <a16:creationId xmlns:a16="http://schemas.microsoft.com/office/drawing/2014/main" id="{6C7CB6CE-DEFE-41B0-948F-B7F8AF21D221}"/>
              </a:ext>
            </a:extLst>
          </p:cNvPr>
          <p:cNvSpPr>
            <a:spLocks noGrp="1"/>
          </p:cNvSpPr>
          <p:nvPr>
            <p:ph idx="1"/>
          </p:nvPr>
        </p:nvSpPr>
        <p:spPr/>
        <p:txBody>
          <a:bodyPr/>
          <a:lstStyle/>
          <a:p>
            <a:pPr marL="0" indent="0">
              <a:lnSpc>
                <a:spcPts val="2550"/>
              </a:lnSpc>
              <a:spcAft>
                <a:spcPts val="1125"/>
              </a:spcAft>
              <a:buNone/>
            </a:pPr>
            <a:r>
              <a:rPr lang="it-IT" dirty="0">
                <a:solidFill>
                  <a:srgbClr val="222222"/>
                </a:solidFill>
                <a:latin typeface="Helvetica" panose="020B0604020202020204" pitchFamily="34" charset="0"/>
                <a:ea typeface="Times New Roman" panose="02020603050405020304" pitchFamily="18" charset="0"/>
              </a:rPr>
              <a:t>Le società </a:t>
            </a:r>
            <a:r>
              <a:rPr lang="it-IT" b="1" i="1" dirty="0">
                <a:solidFill>
                  <a:srgbClr val="222222"/>
                </a:solidFill>
                <a:latin typeface="Helvetica" panose="020B0604020202020204" pitchFamily="34" charset="0"/>
                <a:ea typeface="Times New Roman" panose="02020603050405020304" pitchFamily="18" charset="0"/>
              </a:rPr>
              <a:t>holding</a:t>
            </a:r>
            <a:r>
              <a:rPr lang="it-IT" dirty="0">
                <a:solidFill>
                  <a:srgbClr val="222222"/>
                </a:solidFill>
                <a:latin typeface="Helvetica" panose="020B0604020202020204" pitchFamily="34" charset="0"/>
                <a:ea typeface="Times New Roman" panose="02020603050405020304" pitchFamily="18" charset="0"/>
              </a:rPr>
              <a:t> possono essere costituite per molteplici motivi, tra cui possiamo individuare i principali:</a:t>
            </a:r>
            <a:endParaRPr lang="it-IT" dirty="0">
              <a:latin typeface="Times New Roman" panose="02020603050405020304" pitchFamily="18" charset="0"/>
              <a:ea typeface="Times New Roman" panose="02020603050405020304" pitchFamily="18" charset="0"/>
            </a:endParaRPr>
          </a:p>
          <a:p>
            <a:pPr lvl="0">
              <a:lnSpc>
                <a:spcPct val="107000"/>
              </a:lnSpc>
              <a:spcAft>
                <a:spcPts val="750"/>
              </a:spcAft>
              <a:tabLst>
                <a:tab pos="457200" algn="l"/>
              </a:tabLst>
            </a:pPr>
            <a:r>
              <a:rPr lang="it-IT" b="1" dirty="0">
                <a:solidFill>
                  <a:srgbClr val="222222"/>
                </a:solidFill>
                <a:latin typeface="Helvetica" panose="020B0604020202020204" pitchFamily="34" charset="0"/>
                <a:ea typeface="Calibri" panose="020F0502020204030204" pitchFamily="34" charset="0"/>
                <a:cs typeface="Times New Roman" panose="02020603050405020304" pitchFamily="18" charset="0"/>
              </a:rPr>
              <a:t>Protezione del patrimonio familiare</a:t>
            </a: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a:t>
            </a:r>
            <a:endParaRPr lang="it-IT"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750"/>
              </a:spcAft>
              <a:tabLst>
                <a:tab pos="457200" algn="l"/>
              </a:tabLst>
            </a:pP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Gestione del </a:t>
            </a:r>
            <a:r>
              <a:rPr lang="it-IT" b="1" dirty="0">
                <a:solidFill>
                  <a:srgbClr val="222222"/>
                </a:solidFill>
                <a:latin typeface="Helvetica" panose="020B0604020202020204" pitchFamily="34" charset="0"/>
                <a:ea typeface="Calibri" panose="020F0502020204030204" pitchFamily="34" charset="0"/>
                <a:cs typeface="Times New Roman" panose="02020603050405020304" pitchFamily="18" charset="0"/>
              </a:rPr>
              <a:t>passaggio generazionale</a:t>
            </a: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 all’interno della famiglia;</a:t>
            </a:r>
            <a:endParaRPr lang="it-IT"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tabLst>
                <a:tab pos="457200" algn="l"/>
              </a:tabLst>
            </a:pP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Gestione dei</a:t>
            </a:r>
            <a:r>
              <a:rPr lang="it-IT" b="1" dirty="0">
                <a:solidFill>
                  <a:srgbClr val="222222"/>
                </a:solidFill>
                <a:latin typeface="Helvetica" panose="020B0604020202020204" pitchFamily="34" charset="0"/>
                <a:ea typeface="Calibri" panose="020F0502020204030204" pitchFamily="34" charset="0"/>
                <a:cs typeface="Times New Roman" panose="02020603050405020304" pitchFamily="18" charset="0"/>
              </a:rPr>
              <a:t> legami e dei flussi tra le varie società e tra la proprietà e l’impresa</a:t>
            </a: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a:t>
            </a:r>
          </a:p>
          <a:p>
            <a:pPr lvl="0">
              <a:lnSpc>
                <a:spcPct val="107000"/>
              </a:lnSpc>
              <a:spcAft>
                <a:spcPts val="800"/>
              </a:spcAft>
              <a:tabLst>
                <a:tab pos="457200" algn="l"/>
              </a:tabLst>
            </a:pP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Gestione del </a:t>
            </a:r>
            <a:r>
              <a:rPr lang="it-IT" b="1" dirty="0">
                <a:solidFill>
                  <a:srgbClr val="222222"/>
                </a:solidFill>
                <a:latin typeface="Helvetica" panose="020B0604020202020204" pitchFamily="34" charset="0"/>
                <a:ea typeface="Calibri" panose="020F0502020204030204" pitchFamily="34" charset="0"/>
                <a:cs typeface="Times New Roman" panose="02020603050405020304" pitchFamily="18" charset="0"/>
              </a:rPr>
              <a:t>momento impositivo </a:t>
            </a:r>
            <a:r>
              <a:rPr lang="it-IT" dirty="0">
                <a:solidFill>
                  <a:srgbClr val="222222"/>
                </a:solidFill>
                <a:latin typeface="Helvetica" panose="020B0604020202020204" pitchFamily="34" charset="0"/>
                <a:ea typeface="Calibri" panose="020F0502020204030204" pitchFamily="34" charset="0"/>
                <a:cs typeface="Times New Roman" panose="02020603050405020304" pitchFamily="18" charset="0"/>
              </a:rPr>
              <a:t>ai fini delle imposte dirette.</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213438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C8029-2B02-2694-048D-8B98698BB3A3}"/>
              </a:ext>
            </a:extLst>
          </p:cNvPr>
          <p:cNvSpPr>
            <a:spLocks noGrp="1"/>
          </p:cNvSpPr>
          <p:nvPr>
            <p:ph type="title"/>
          </p:nvPr>
        </p:nvSpPr>
        <p:spPr>
          <a:xfrm>
            <a:off x="2592925" y="624110"/>
            <a:ext cx="8019658" cy="798290"/>
          </a:xfrm>
        </p:spPr>
        <p:txBody>
          <a:bodyPr/>
          <a:lstStyle/>
          <a:p>
            <a:r>
              <a:rPr lang="it-IT" dirty="0"/>
              <a:t>COSTITUIRE UNA HOLDING</a:t>
            </a:r>
          </a:p>
        </p:txBody>
      </p:sp>
      <p:sp>
        <p:nvSpPr>
          <p:cNvPr id="3" name="AutoShape 2">
            <a:extLst>
              <a:ext uri="{FF2B5EF4-FFF2-40B4-BE49-F238E27FC236}">
                <a16:creationId xmlns:a16="http://schemas.microsoft.com/office/drawing/2014/main" id="{1842A212-6095-B2DD-BFE6-8F70AEB817A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4" name="Immagine 3">
            <a:extLst>
              <a:ext uri="{FF2B5EF4-FFF2-40B4-BE49-F238E27FC236}">
                <a16:creationId xmlns:a16="http://schemas.microsoft.com/office/drawing/2014/main" id="{4B81966E-E8CC-2647-C98E-98A73713E768}"/>
              </a:ext>
            </a:extLst>
          </p:cNvPr>
          <p:cNvPicPr>
            <a:picLocks noChangeAspect="1"/>
          </p:cNvPicPr>
          <p:nvPr/>
        </p:nvPicPr>
        <p:blipFill>
          <a:blip r:embed="rId2"/>
          <a:stretch>
            <a:fillRect/>
          </a:stretch>
        </p:blipFill>
        <p:spPr>
          <a:xfrm>
            <a:off x="2520007" y="1422400"/>
            <a:ext cx="7456786" cy="4971191"/>
          </a:xfrm>
          <a:prstGeom prst="rect">
            <a:avLst/>
          </a:prstGeom>
        </p:spPr>
      </p:pic>
    </p:spTree>
    <p:extLst>
      <p:ext uri="{BB962C8B-B14F-4D97-AF65-F5344CB8AC3E}">
        <p14:creationId xmlns:p14="http://schemas.microsoft.com/office/powerpoint/2010/main" val="3498430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DE7F69-D19A-4653-9EAF-0C01F58E3B66}"/>
              </a:ext>
            </a:extLst>
          </p:cNvPr>
          <p:cNvSpPr>
            <a:spLocks noGrp="1"/>
          </p:cNvSpPr>
          <p:nvPr>
            <p:ph type="title"/>
          </p:nvPr>
        </p:nvSpPr>
        <p:spPr>
          <a:xfrm>
            <a:off x="2592925" y="624110"/>
            <a:ext cx="8911687" cy="592507"/>
          </a:xfrm>
        </p:spPr>
        <p:txBody>
          <a:bodyPr>
            <a:normAutofit fontScale="90000"/>
          </a:bodyPr>
          <a:lstStyle/>
          <a:p>
            <a:r>
              <a:rPr lang="it-IT" dirty="0"/>
              <a:t>VANTAGGI DELLA HOLDING</a:t>
            </a:r>
          </a:p>
        </p:txBody>
      </p:sp>
      <p:sp>
        <p:nvSpPr>
          <p:cNvPr id="3" name="Segnaposto contenuto 2">
            <a:extLst>
              <a:ext uri="{FF2B5EF4-FFF2-40B4-BE49-F238E27FC236}">
                <a16:creationId xmlns:a16="http://schemas.microsoft.com/office/drawing/2014/main" id="{9D4D0D87-2BF6-461C-9BD1-29B672718ABB}"/>
              </a:ext>
            </a:extLst>
          </p:cNvPr>
          <p:cNvSpPr>
            <a:spLocks noGrp="1"/>
          </p:cNvSpPr>
          <p:nvPr>
            <p:ph idx="1"/>
          </p:nvPr>
        </p:nvSpPr>
        <p:spPr>
          <a:xfrm>
            <a:off x="2465226" y="1689315"/>
            <a:ext cx="8915400" cy="4469880"/>
          </a:xfrm>
        </p:spPr>
        <p:txBody>
          <a:bodyPr>
            <a:normAutofit fontScale="92500"/>
          </a:bodyPr>
          <a:lstStyle/>
          <a:p>
            <a:pPr>
              <a:lnSpc>
                <a:spcPct val="107000"/>
              </a:lnSpc>
              <a:spcAft>
                <a:spcPts val="1500"/>
              </a:spcAft>
            </a:pPr>
            <a:r>
              <a:rPr lang="it-IT" b="1" dirty="0">
                <a:solidFill>
                  <a:srgbClr val="222222"/>
                </a:solidFill>
                <a:latin typeface="Roboto" panose="02000000000000000000" pitchFamily="2" charset="0"/>
                <a:ea typeface="Times New Roman" panose="02020603050405020304" pitchFamily="18" charset="0"/>
                <a:cs typeface="Times New Roman" panose="02020603050405020304" pitchFamily="18" charset="0"/>
              </a:rPr>
              <a:t>Riduce i rischi legali alle vicende personali dei soci.</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1800"/>
              </a:spcAft>
              <a:buNone/>
            </a:pPr>
            <a:r>
              <a:rPr lang="it-IT" dirty="0">
                <a:solidFill>
                  <a:srgbClr val="222222"/>
                </a:solidFill>
                <a:latin typeface="Roboto" panose="02000000000000000000" pitchFamily="2" charset="0"/>
                <a:ea typeface="Times New Roman" panose="02020603050405020304" pitchFamily="18" charset="0"/>
                <a:cs typeface="Times New Roman" panose="02020603050405020304" pitchFamily="18" charset="0"/>
              </a:rPr>
              <a:t>Le holding sono un limitato strumento di protezione del patrimonio e fungono da «filtro» in quanto fondamentalmente «autoreferenziali». Ciò significa che c’è minor rischio  che vicende personali dei soci (difficoltà economiche – successioni – divorzi) influiscano negativamente sull’andamento delle società di cui è proprietaria la holding. Diversamente da altri sistemi di protezione la Holding permette anche di amministrare e gestire il patrimonio in modo efficiente.</a:t>
            </a:r>
          </a:p>
          <a:p>
            <a:pPr marL="342900" marR="0" lvl="0" indent="-342900" algn="l" defTabSz="457200" rtl="0" eaLnBrk="1" fontAlgn="auto" latinLnBrk="0" hangingPunct="1">
              <a:lnSpc>
                <a:spcPct val="107000"/>
              </a:lnSpc>
              <a:spcBef>
                <a:spcPts val="1000"/>
              </a:spcBef>
              <a:spcAft>
                <a:spcPts val="1500"/>
              </a:spcAft>
              <a:buClr>
                <a:srgbClr val="A53010"/>
              </a:buClr>
              <a:buSzTx/>
              <a:buFont typeface="Wingdings 3" charset="2"/>
              <a:buChar char=""/>
              <a:tabLst/>
              <a:defRPr/>
            </a:pPr>
            <a:r>
              <a:rPr kumimoji="0" lang="it-IT" sz="1800" b="1" i="0" u="none" strike="noStrike" kern="1200" cap="none" spc="0" normalizeH="0" baseline="0" noProof="0" dirty="0">
                <a:ln>
                  <a:noFill/>
                </a:ln>
                <a:solidFill>
                  <a:srgbClr val="222222"/>
                </a:solidFill>
                <a:effectLst/>
                <a:uLnTx/>
                <a:uFillTx/>
                <a:latin typeface="Roboto" panose="02000000000000000000" pitchFamily="2" charset="0"/>
                <a:ea typeface="Times New Roman" panose="02020603050405020304" pitchFamily="18" charset="0"/>
                <a:cs typeface="Times New Roman" panose="02020603050405020304" pitchFamily="18" charset="0"/>
              </a:rPr>
              <a:t>Può svolgere le funzioni specifiche a favore delle partecipate.</a:t>
            </a:r>
            <a:endParaRPr kumimoji="0" lang="it-IT" sz="18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1800"/>
              </a:spcAft>
              <a:buNone/>
            </a:pPr>
            <a:r>
              <a:rPr lang="it-IT" dirty="0">
                <a:solidFill>
                  <a:srgbClr val="222222"/>
                </a:solidFill>
                <a:latin typeface="Roboto" panose="02000000000000000000" pitchFamily="2" charset="0"/>
                <a:ea typeface="Times New Roman" panose="02020603050405020304" pitchFamily="18" charset="0"/>
                <a:cs typeface="Times New Roman" panose="02020603050405020304" pitchFamily="18" charset="0"/>
              </a:rPr>
              <a:t>Non necessariamente il reddito della holding deve provenire da dividendi, interessi o royalty. La società ancora può prestare servizi a favore delle partecipate quali ad esempio servizi amministrativi centralizzati, tesoreria centralizzata (cash pooling), </a:t>
            </a:r>
            <a:r>
              <a:rPr lang="it-IT" dirty="0" err="1">
                <a:solidFill>
                  <a:srgbClr val="222222"/>
                </a:solidFill>
                <a:latin typeface="Roboto" panose="02000000000000000000" pitchFamily="2" charset="0"/>
                <a:ea typeface="Times New Roman" panose="02020603050405020304" pitchFamily="18" charset="0"/>
                <a:cs typeface="Times New Roman" panose="02020603050405020304" pitchFamily="18" charset="0"/>
              </a:rPr>
              <a:t>ecc</a:t>
            </a:r>
            <a:r>
              <a:rPr lang="it-IT" dirty="0">
                <a:solidFill>
                  <a:srgbClr val="222222"/>
                </a:solidFill>
                <a:latin typeface="Roboto" panose="02000000000000000000" pitchFamily="2" charset="0"/>
                <a:ea typeface="Times New Roman" panose="02020603050405020304" pitchFamily="18" charset="0"/>
                <a:cs typeface="Times New Roman" panose="02020603050405020304" pitchFamily="18" charset="0"/>
              </a:rPr>
              <a:t>…</a:t>
            </a:r>
            <a:endParaRPr lang="it-IT"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0387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0C6BD7-0F91-4099-9427-F5E7C74A4B6E}"/>
              </a:ext>
            </a:extLst>
          </p:cNvPr>
          <p:cNvSpPr>
            <a:spLocks noGrp="1"/>
          </p:cNvSpPr>
          <p:nvPr>
            <p:ph type="title"/>
          </p:nvPr>
        </p:nvSpPr>
        <p:spPr>
          <a:xfrm>
            <a:off x="2592925" y="624110"/>
            <a:ext cx="8911687" cy="700995"/>
          </a:xfrm>
        </p:spPr>
        <p:txBody>
          <a:bodyPr/>
          <a:lstStyle/>
          <a:p>
            <a:r>
              <a:rPr lang="it-IT" dirty="0"/>
              <a:t>VANTAGGI DELLA HOLDING</a:t>
            </a:r>
          </a:p>
        </p:txBody>
      </p:sp>
      <p:sp>
        <p:nvSpPr>
          <p:cNvPr id="3" name="Segnaposto contenuto 2">
            <a:extLst>
              <a:ext uri="{FF2B5EF4-FFF2-40B4-BE49-F238E27FC236}">
                <a16:creationId xmlns:a16="http://schemas.microsoft.com/office/drawing/2014/main" id="{89AC35FF-1609-4396-B5E3-D0BF3EC4AE71}"/>
              </a:ext>
            </a:extLst>
          </p:cNvPr>
          <p:cNvSpPr>
            <a:spLocks noGrp="1"/>
          </p:cNvSpPr>
          <p:nvPr>
            <p:ph idx="1"/>
          </p:nvPr>
        </p:nvSpPr>
        <p:spPr>
          <a:xfrm>
            <a:off x="2589212" y="1596325"/>
            <a:ext cx="8915400" cy="4314897"/>
          </a:xfrm>
        </p:spPr>
        <p:txBody>
          <a:bodyPr>
            <a:normAutofit/>
          </a:bodyPr>
          <a:lstStyle/>
          <a:p>
            <a:r>
              <a:rPr lang="it-IT" b="1" dirty="0">
                <a:solidFill>
                  <a:schemeClr val="tx1"/>
                </a:solidFill>
                <a:latin typeface="Roboto" panose="02000000000000000000" pitchFamily="2" charset="0"/>
                <a:ea typeface="Times New Roman" panose="02020603050405020304" pitchFamily="18" charset="0"/>
                <a:cs typeface="Times New Roman" panose="02020603050405020304" pitchFamily="18" charset="0"/>
              </a:rPr>
              <a:t>Da maggiore facilità di azione nelle operazioni M&amp;A, Joint Venture, </a:t>
            </a:r>
            <a:r>
              <a:rPr lang="it-IT" b="1" dirty="0" err="1">
                <a:solidFill>
                  <a:schemeClr val="tx1"/>
                </a:solidFill>
                <a:latin typeface="Roboto" panose="02000000000000000000" pitchFamily="2" charset="0"/>
                <a:ea typeface="Times New Roman" panose="02020603050405020304" pitchFamily="18" charset="0"/>
                <a:cs typeface="Times New Roman" panose="02020603050405020304" pitchFamily="18" charset="0"/>
              </a:rPr>
              <a:t>ecc</a:t>
            </a:r>
            <a:r>
              <a:rPr lang="it-IT" b="1" dirty="0">
                <a:solidFill>
                  <a:schemeClr val="tx1"/>
                </a:solidFill>
                <a:latin typeface="Roboto" panose="02000000000000000000" pitchFamily="2" charset="0"/>
                <a:ea typeface="Times New Roman" panose="02020603050405020304" pitchFamily="18" charset="0"/>
                <a:cs typeface="Times New Roman" panose="02020603050405020304" pitchFamily="18" charset="0"/>
              </a:rPr>
              <a:t> …</a:t>
            </a:r>
          </a:p>
          <a:p>
            <a:pPr marL="0" indent="0">
              <a:buNone/>
            </a:pPr>
            <a:r>
              <a:rPr lang="it-IT" dirty="0">
                <a:solidFill>
                  <a:schemeClr val="tx1"/>
                </a:solidFill>
                <a:latin typeface="Roboto" panose="02000000000000000000" pitchFamily="2" charset="0"/>
                <a:ea typeface="Roboto" panose="02000000000000000000" pitchFamily="2" charset="0"/>
              </a:rPr>
              <a:t>Attraverso la Holding si ha la possibilità di allargare il proprio business, estendendone le attività anche in settori complementari o vicini, oltre </a:t>
            </a:r>
            <a:r>
              <a:rPr lang="it-IT" dirty="0">
                <a:solidFill>
                  <a:schemeClr val="tx1"/>
                </a:solidFill>
                <a:latin typeface="Roboto" panose="02000000000000000000" pitchFamily="2" charset="0"/>
              </a:rPr>
              <a:t>all’opportunità di partecipare finanziariamente alle prime fasi di sviluppo di start-up promettenti, acquisendone azioni o quote che verranno poi cedute.</a:t>
            </a:r>
          </a:p>
          <a:p>
            <a:pPr marL="0" indent="0">
              <a:buNone/>
            </a:pPr>
            <a:endParaRPr lang="it-IT" dirty="0">
              <a:solidFill>
                <a:schemeClr val="tx1"/>
              </a:solidFill>
              <a:latin typeface="Roboto" panose="02000000000000000000" pitchFamily="2" charset="0"/>
              <a:ea typeface="Roboto" panose="02000000000000000000" pitchFamily="2" charset="0"/>
            </a:endParaRP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kumimoji="0" lang="it-IT" sz="1800" b="1" i="0" u="none" strike="noStrike" kern="1200" cap="none" spc="0" normalizeH="0" baseline="0" noProof="0" dirty="0">
                <a:ln>
                  <a:noFill/>
                </a:ln>
                <a:solidFill>
                  <a:schemeClr val="tx1"/>
                </a:solidFill>
                <a:effectLst/>
                <a:uLnTx/>
                <a:uFillTx/>
                <a:latin typeface="Roboto" panose="02000000000000000000" pitchFamily="2" charset="0"/>
                <a:ea typeface="Times New Roman" panose="02020603050405020304" pitchFamily="18" charset="0"/>
                <a:cs typeface="Times New Roman" panose="02020603050405020304" pitchFamily="18" charset="0"/>
              </a:rPr>
              <a:t>Facilita la gestione del passaggio generazionale</a:t>
            </a:r>
          </a:p>
          <a:p>
            <a:pPr marL="0" indent="0">
              <a:buNone/>
            </a:pPr>
            <a:r>
              <a:rPr lang="it-IT" dirty="0">
                <a:solidFill>
                  <a:schemeClr val="tx1"/>
                </a:solidFill>
                <a:latin typeface="Roboto" panose="02000000000000000000" pitchFamily="2" charset="0"/>
                <a:ea typeface="Roboto" panose="02000000000000000000" pitchFamily="2" charset="0"/>
              </a:rPr>
              <a:t>La holding comporta una maggiore «spersonalizzazione» della gestione dell’impresa di famiglia rendendo più facile distribuire ruoli e responsabilità compatibilmente con le inclinazioni personali di ogni erede, cosicché la strategia del gruppo può continuare ad essere gestita in modo unitario e coerente, visto che la governance rimarrebbe in capo alla holding.</a:t>
            </a:r>
          </a:p>
        </p:txBody>
      </p:sp>
    </p:spTree>
    <p:extLst>
      <p:ext uri="{BB962C8B-B14F-4D97-AF65-F5344CB8AC3E}">
        <p14:creationId xmlns:p14="http://schemas.microsoft.com/office/powerpoint/2010/main" val="1897174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C4D2BE-AE52-4D63-85BA-0310AADAF15B}"/>
              </a:ext>
            </a:extLst>
          </p:cNvPr>
          <p:cNvSpPr>
            <a:spLocks noGrp="1"/>
          </p:cNvSpPr>
          <p:nvPr>
            <p:ph type="title"/>
          </p:nvPr>
        </p:nvSpPr>
        <p:spPr>
          <a:xfrm>
            <a:off x="2592925" y="624110"/>
            <a:ext cx="8911687" cy="731992"/>
          </a:xfrm>
        </p:spPr>
        <p:txBody>
          <a:bodyPr/>
          <a:lstStyle/>
          <a:p>
            <a:r>
              <a:rPr lang="it-IT" dirty="0"/>
              <a:t>VANTAGGI DELLA HOLDING</a:t>
            </a:r>
          </a:p>
        </p:txBody>
      </p:sp>
      <p:sp>
        <p:nvSpPr>
          <p:cNvPr id="3" name="Segnaposto contenuto 2">
            <a:extLst>
              <a:ext uri="{FF2B5EF4-FFF2-40B4-BE49-F238E27FC236}">
                <a16:creationId xmlns:a16="http://schemas.microsoft.com/office/drawing/2014/main" id="{BA1707E5-E009-403B-B3D0-38845290880E}"/>
              </a:ext>
            </a:extLst>
          </p:cNvPr>
          <p:cNvSpPr>
            <a:spLocks noGrp="1"/>
          </p:cNvSpPr>
          <p:nvPr>
            <p:ph idx="1"/>
          </p:nvPr>
        </p:nvSpPr>
        <p:spPr/>
        <p:txBody>
          <a:bodyPr>
            <a:normAutofit/>
          </a:bodyPr>
          <a:lstStyle/>
          <a:p>
            <a:r>
              <a:rPr lang="it-IT" b="1" dirty="0">
                <a:solidFill>
                  <a:schemeClr val="tx1"/>
                </a:solidFill>
                <a:latin typeface="Roboto" panose="02000000000000000000" pitchFamily="2" charset="0"/>
              </a:rPr>
              <a:t>Agevola la gestione dei flussi finanziari e dei rapporti con il sistema bancario</a:t>
            </a:r>
          </a:p>
          <a:p>
            <a:pPr marL="0" indent="0">
              <a:buNone/>
            </a:pPr>
            <a:r>
              <a:rPr lang="it-IT" dirty="0">
                <a:solidFill>
                  <a:schemeClr val="tx1"/>
                </a:solidFill>
                <a:latin typeface="Roboto" panose="02000000000000000000" pitchFamily="2" charset="0"/>
              </a:rPr>
              <a:t>Con l’utilizzo di un contratto di </a:t>
            </a:r>
            <a:r>
              <a:rPr lang="it-IT" b="1" i="1" dirty="0">
                <a:solidFill>
                  <a:schemeClr val="tx1"/>
                </a:solidFill>
                <a:latin typeface="Roboto" panose="02000000000000000000" pitchFamily="2" charset="0"/>
              </a:rPr>
              <a:t>cash pooling</a:t>
            </a:r>
            <a:r>
              <a:rPr lang="it-IT" dirty="0">
                <a:solidFill>
                  <a:schemeClr val="tx1"/>
                </a:solidFill>
                <a:latin typeface="Roboto" panose="02000000000000000000" pitchFamily="2" charset="0"/>
              </a:rPr>
              <a:t>, la holding può svolgere la funzione di “tesoriere”, accentrando tutta la liquidità del gruppo e mettendola a disposizione delle società operative riducendo o annullando tutti quei vincoli e costi che il ricorso al sistema bancario comporta per le imprese. Per quanto riguarda la richiesta di finanziamenti, inoltre, la presenza di una holding garantisce l’indubbio vantaggio di avere </a:t>
            </a:r>
            <a:r>
              <a:rPr lang="it-IT" b="1" dirty="0">
                <a:solidFill>
                  <a:schemeClr val="tx1"/>
                </a:solidFill>
                <a:latin typeface="Roboto" panose="02000000000000000000" pitchFamily="2" charset="0"/>
              </a:rPr>
              <a:t>una maggiore credibilità agli occhi del sistema bancario</a:t>
            </a:r>
            <a:r>
              <a:rPr lang="it-IT" dirty="0">
                <a:solidFill>
                  <a:schemeClr val="tx1"/>
                </a:solidFill>
                <a:latin typeface="Roboto" panose="02000000000000000000" pitchFamily="2" charset="0"/>
              </a:rPr>
              <a:t> potendo questa dare maggiori garanzie di solvibilità e stabilità.</a:t>
            </a:r>
          </a:p>
          <a:p>
            <a:pPr marL="0" indent="0">
              <a:buNone/>
            </a:pPr>
            <a:r>
              <a:rPr lang="it-IT" dirty="0">
                <a:solidFill>
                  <a:schemeClr val="tx1"/>
                </a:solidFill>
                <a:latin typeface="Roboto" panose="02000000000000000000" pitchFamily="2" charset="0"/>
              </a:rPr>
              <a:t>Anche in caso non si decidesse di adottare il cash pooling vi è comunque una maggiore facilità di gestire i flussi finanziari attraverso i </a:t>
            </a:r>
            <a:r>
              <a:rPr lang="it-IT" b="1" dirty="0">
                <a:solidFill>
                  <a:schemeClr val="tx1"/>
                </a:solidFill>
                <a:latin typeface="Roboto" panose="02000000000000000000" pitchFamily="2" charset="0"/>
              </a:rPr>
              <a:t>finanziamenti infragruppo</a:t>
            </a:r>
            <a:r>
              <a:rPr lang="it-IT" dirty="0">
                <a:solidFill>
                  <a:schemeClr val="tx1"/>
                </a:solidFill>
                <a:latin typeface="Roboto" panose="02000000000000000000" pitchFamily="2" charset="0"/>
              </a:rPr>
              <a:t>.</a:t>
            </a:r>
          </a:p>
          <a:p>
            <a:endParaRPr lang="it-IT" dirty="0"/>
          </a:p>
        </p:txBody>
      </p:sp>
    </p:spTree>
    <p:extLst>
      <p:ext uri="{BB962C8B-B14F-4D97-AF65-F5344CB8AC3E}">
        <p14:creationId xmlns:p14="http://schemas.microsoft.com/office/powerpoint/2010/main" val="1879819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CBD1B0-12D0-4A0D-A8E8-414CF7AECD2E}"/>
              </a:ext>
            </a:extLst>
          </p:cNvPr>
          <p:cNvSpPr>
            <a:spLocks noGrp="1"/>
          </p:cNvSpPr>
          <p:nvPr>
            <p:ph type="title"/>
          </p:nvPr>
        </p:nvSpPr>
        <p:spPr>
          <a:xfrm>
            <a:off x="2592925" y="624110"/>
            <a:ext cx="8911687" cy="716493"/>
          </a:xfrm>
        </p:spPr>
        <p:txBody>
          <a:bodyPr/>
          <a:lstStyle/>
          <a:p>
            <a:r>
              <a:rPr lang="it-IT" dirty="0"/>
              <a:t>VANTAGGI DELLA HOLDING</a:t>
            </a:r>
          </a:p>
        </p:txBody>
      </p:sp>
      <p:sp>
        <p:nvSpPr>
          <p:cNvPr id="3" name="Segnaposto contenuto 2">
            <a:extLst>
              <a:ext uri="{FF2B5EF4-FFF2-40B4-BE49-F238E27FC236}">
                <a16:creationId xmlns:a16="http://schemas.microsoft.com/office/drawing/2014/main" id="{0A446C5C-36DD-40DB-AF69-370ACDC9A5C7}"/>
              </a:ext>
            </a:extLst>
          </p:cNvPr>
          <p:cNvSpPr>
            <a:spLocks noGrp="1"/>
          </p:cNvSpPr>
          <p:nvPr>
            <p:ph idx="1"/>
          </p:nvPr>
        </p:nvSpPr>
        <p:spPr>
          <a:xfrm>
            <a:off x="2518474" y="1270860"/>
            <a:ext cx="9244739" cy="5447655"/>
          </a:xfrm>
        </p:spPr>
        <p:txBody>
          <a:bodyPr>
            <a:normAutofit/>
          </a:bodyPr>
          <a:lstStyle/>
          <a:p>
            <a:r>
              <a:rPr lang="it-IT" b="1" dirty="0">
                <a:solidFill>
                  <a:schemeClr val="tx1"/>
                </a:solidFill>
                <a:latin typeface="Roboto" panose="02000000000000000000" pitchFamily="2" charset="0"/>
              </a:rPr>
              <a:t>Ottimizzazione fiscale</a:t>
            </a:r>
          </a:p>
          <a:p>
            <a:pPr marL="0" indent="0">
              <a:buNone/>
            </a:pPr>
            <a:r>
              <a:rPr lang="it-IT" sz="1600" dirty="0">
                <a:solidFill>
                  <a:schemeClr val="tx1"/>
                </a:solidFill>
                <a:latin typeface="Roboto" panose="02000000000000000000" pitchFamily="2" charset="0"/>
              </a:rPr>
              <a:t>La holding è un valido strumento di pianificazione tributaria in quanto consente di usufruire di alcuni speciali regimi di tassazione agevolata nonché di attuare particolari strategie di allocazione che consentano una distribuzione degli utili ottimizzata e più efficiente dal punto di vista del prelievo fiscale.</a:t>
            </a:r>
          </a:p>
          <a:p>
            <a:pPr marL="0" indent="0">
              <a:buNone/>
            </a:pPr>
            <a:r>
              <a:rPr lang="it-IT" sz="1600" dirty="0">
                <a:solidFill>
                  <a:schemeClr val="tx1"/>
                </a:solidFill>
                <a:latin typeface="Roboto" panose="02000000000000000000" pitchFamily="2" charset="0"/>
              </a:rPr>
              <a:t>I principali vantaggi fiscali derivanti dalla costituzione di una holding sono:</a:t>
            </a:r>
          </a:p>
          <a:p>
            <a:pPr>
              <a:buFont typeface="Arial" panose="020B0604020202020204" pitchFamily="34" charset="0"/>
              <a:buChar char="•"/>
            </a:pPr>
            <a:r>
              <a:rPr lang="it-IT" sz="1600" b="1" dirty="0">
                <a:solidFill>
                  <a:schemeClr val="tx1"/>
                </a:solidFill>
                <a:latin typeface="Roboto" panose="02000000000000000000" pitchFamily="2" charset="0"/>
              </a:rPr>
              <a:t>Viene eliminata la figura del «socio-lavoratore»</a:t>
            </a:r>
          </a:p>
          <a:p>
            <a:pPr>
              <a:buFont typeface="Arial" panose="020B0604020202020204" pitchFamily="34" charset="0"/>
              <a:buChar char="•"/>
            </a:pPr>
            <a:r>
              <a:rPr lang="it-IT" sz="1600" dirty="0">
                <a:solidFill>
                  <a:schemeClr val="tx1"/>
                </a:solidFill>
                <a:latin typeface="Roboto" panose="02000000000000000000" pitchFamily="2" charset="0"/>
              </a:rPr>
              <a:t>La possibilità di usufruire del regime della </a:t>
            </a:r>
            <a:r>
              <a:rPr lang="it-IT" sz="1600" i="1" dirty="0" err="1">
                <a:solidFill>
                  <a:schemeClr val="tx1"/>
                </a:solidFill>
                <a:latin typeface="Roboto" panose="02000000000000000000" pitchFamily="2" charset="0"/>
              </a:rPr>
              <a:t>Participation</a:t>
            </a:r>
            <a:r>
              <a:rPr lang="it-IT" sz="1600" i="1" dirty="0">
                <a:solidFill>
                  <a:schemeClr val="tx1"/>
                </a:solidFill>
                <a:latin typeface="Roboto" panose="02000000000000000000" pitchFamily="2" charset="0"/>
              </a:rPr>
              <a:t> </a:t>
            </a:r>
            <a:r>
              <a:rPr lang="it-IT" sz="1600" i="1" dirty="0" err="1">
                <a:solidFill>
                  <a:schemeClr val="tx1"/>
                </a:solidFill>
                <a:latin typeface="Roboto" panose="02000000000000000000" pitchFamily="2" charset="0"/>
              </a:rPr>
              <a:t>Exemption</a:t>
            </a:r>
            <a:r>
              <a:rPr lang="it-IT" sz="1600" dirty="0">
                <a:solidFill>
                  <a:schemeClr val="tx1"/>
                </a:solidFill>
                <a:latin typeface="Roboto" panose="02000000000000000000" pitchFamily="2" charset="0"/>
              </a:rPr>
              <a:t> (PEX)</a:t>
            </a:r>
          </a:p>
          <a:p>
            <a:pPr>
              <a:buFont typeface="Arial" panose="020B0604020202020204" pitchFamily="34" charset="0"/>
              <a:buChar char="•"/>
            </a:pPr>
            <a:r>
              <a:rPr lang="it-IT" sz="1600" dirty="0">
                <a:solidFill>
                  <a:schemeClr val="tx1"/>
                </a:solidFill>
                <a:latin typeface="Roboto" panose="02000000000000000000" pitchFamily="2" charset="0"/>
              </a:rPr>
              <a:t>La possibilità di utilizzare i finanziamenti infragruppo</a:t>
            </a:r>
          </a:p>
          <a:p>
            <a:pPr>
              <a:buFont typeface="Arial" panose="020B0604020202020204" pitchFamily="34" charset="0"/>
              <a:buChar char="•"/>
            </a:pPr>
            <a:r>
              <a:rPr lang="it-IT" sz="1600" dirty="0">
                <a:solidFill>
                  <a:schemeClr val="tx1"/>
                </a:solidFill>
                <a:latin typeface="Roboto" panose="02000000000000000000" pitchFamily="2" charset="0"/>
              </a:rPr>
              <a:t>Lo sfruttamento della tassazione agevolata sui dividendi (Direttiva «Madre/Figlia»)</a:t>
            </a:r>
          </a:p>
          <a:p>
            <a:pPr>
              <a:buFont typeface="Arial" panose="020B0604020202020204" pitchFamily="34" charset="0"/>
              <a:buChar char="•"/>
            </a:pPr>
            <a:r>
              <a:rPr lang="it-IT" sz="1600" dirty="0">
                <a:solidFill>
                  <a:schemeClr val="tx1"/>
                </a:solidFill>
                <a:latin typeface="Roboto" panose="02000000000000000000" pitchFamily="2" charset="0"/>
              </a:rPr>
              <a:t>L’utilizzo del </a:t>
            </a:r>
            <a:r>
              <a:rPr lang="it-IT" sz="1600" b="1" dirty="0">
                <a:solidFill>
                  <a:schemeClr val="tx1"/>
                </a:solidFill>
                <a:latin typeface="Roboto" panose="02000000000000000000" pitchFamily="2" charset="0"/>
              </a:rPr>
              <a:t>consolidato fiscale </a:t>
            </a:r>
            <a:r>
              <a:rPr lang="it-IT" sz="1600" dirty="0">
                <a:solidFill>
                  <a:schemeClr val="tx1"/>
                </a:solidFill>
                <a:latin typeface="Roboto" panose="02000000000000000000" pitchFamily="2" charset="0"/>
              </a:rPr>
              <a:t>o dell’</a:t>
            </a:r>
            <a:r>
              <a:rPr lang="it-IT" sz="1600" b="1" dirty="0">
                <a:solidFill>
                  <a:schemeClr val="tx1"/>
                </a:solidFill>
                <a:latin typeface="Roboto" panose="02000000000000000000" pitchFamily="2" charset="0"/>
              </a:rPr>
              <a:t>Iva di gruppo</a:t>
            </a:r>
          </a:p>
          <a:p>
            <a:pPr marL="0" indent="0">
              <a:buNone/>
            </a:pPr>
            <a:r>
              <a:rPr lang="it-IT" sz="1600" dirty="0">
                <a:solidFill>
                  <a:schemeClr val="tx1"/>
                </a:solidFill>
                <a:latin typeface="Roboto" panose="02000000000000000000" pitchFamily="2" charset="0"/>
              </a:rPr>
              <a:t>Il consolidato fiscale nazionale consente la determinazione di un unico reddito complessivo IRES, per tutte le società partecipanti al consolidato, indipendentemente dalla distribuzione di dividendi, senza che sia necessario redigere un bilancio consolidato.</a:t>
            </a:r>
          </a:p>
          <a:p>
            <a:pPr marL="0" indent="0" algn="just">
              <a:buNone/>
            </a:pPr>
            <a:r>
              <a:rPr lang="it-IT" sz="1600" dirty="0">
                <a:solidFill>
                  <a:schemeClr val="tx1"/>
                </a:solidFill>
                <a:latin typeface="Roboto" panose="02000000000000000000" pitchFamily="2" charset="0"/>
              </a:rPr>
              <a:t>La liquidazione IVA di gruppo è una particolare procedura di compensazione dell’IVA riservata alle società controllanti relativamente ad una o più società commerciali considerate «controllate» ai sensi della norma fiscale</a:t>
            </a:r>
          </a:p>
          <a:p>
            <a:endParaRPr lang="it-IT" dirty="0"/>
          </a:p>
        </p:txBody>
      </p:sp>
    </p:spTree>
    <p:extLst>
      <p:ext uri="{BB962C8B-B14F-4D97-AF65-F5344CB8AC3E}">
        <p14:creationId xmlns:p14="http://schemas.microsoft.com/office/powerpoint/2010/main" val="288874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72D12C-3F4C-1037-4B9C-14EC84FFE84B}"/>
              </a:ext>
            </a:extLst>
          </p:cNvPr>
          <p:cNvSpPr>
            <a:spLocks noGrp="1"/>
          </p:cNvSpPr>
          <p:nvPr>
            <p:ph type="title"/>
          </p:nvPr>
        </p:nvSpPr>
        <p:spPr>
          <a:xfrm>
            <a:off x="2592925" y="624110"/>
            <a:ext cx="6675062" cy="639002"/>
          </a:xfrm>
        </p:spPr>
        <p:txBody>
          <a:bodyPr>
            <a:normAutofit fontScale="90000"/>
          </a:bodyPr>
          <a:lstStyle/>
          <a:p>
            <a:r>
              <a:rPr lang="it-IT" dirty="0"/>
              <a:t>VANTAGGI DELLA HOLDING</a:t>
            </a:r>
          </a:p>
        </p:txBody>
      </p:sp>
      <p:sp>
        <p:nvSpPr>
          <p:cNvPr id="4" name="CasellaDiTesto 3">
            <a:extLst>
              <a:ext uri="{FF2B5EF4-FFF2-40B4-BE49-F238E27FC236}">
                <a16:creationId xmlns:a16="http://schemas.microsoft.com/office/drawing/2014/main" id="{AE710D10-3995-3EAB-BBF3-F28CC649D7BB}"/>
              </a:ext>
            </a:extLst>
          </p:cNvPr>
          <p:cNvSpPr txBox="1"/>
          <p:nvPr/>
        </p:nvSpPr>
        <p:spPr>
          <a:xfrm>
            <a:off x="1735811" y="1805553"/>
            <a:ext cx="9639946" cy="3416320"/>
          </a:xfrm>
          <a:prstGeom prst="rect">
            <a:avLst/>
          </a:prstGeom>
          <a:noFill/>
        </p:spPr>
        <p:txBody>
          <a:bodyPr wrap="square">
            <a:spAutoFit/>
          </a:bodyPr>
          <a:lstStyle/>
          <a:p>
            <a:r>
              <a:rPr lang="it-IT" b="1" dirty="0"/>
              <a:t>Requisiti PEX</a:t>
            </a:r>
          </a:p>
          <a:p>
            <a:endParaRPr lang="it-IT" b="1" dirty="0"/>
          </a:p>
          <a:p>
            <a:pPr algn="just"/>
            <a:r>
              <a:rPr lang="it-IT" dirty="0"/>
              <a:t>Non tutte le società possono adottare il regime PEX.</a:t>
            </a:r>
          </a:p>
          <a:p>
            <a:pPr algn="just"/>
            <a:endParaRPr lang="it-IT" dirty="0"/>
          </a:p>
          <a:p>
            <a:pPr algn="just"/>
            <a:r>
              <a:rPr lang="it-IT" dirty="0"/>
              <a:t>È necessario che la partecipazione abbia i seguenti requisiti:</a:t>
            </a:r>
          </a:p>
          <a:p>
            <a:pPr marL="342900" indent="-342900" algn="just">
              <a:buFont typeface="+mj-lt"/>
              <a:buAutoNum type="arabicPeriod"/>
            </a:pPr>
            <a:r>
              <a:rPr lang="it-IT" dirty="0"/>
              <a:t>Classificazione nella categoria delle immobilizzazioni finanziarie nel primo bilancio chiuso durante il periodo di possesso delle quote di partecipazione.</a:t>
            </a:r>
          </a:p>
          <a:p>
            <a:pPr marL="342900" indent="-342900" algn="just">
              <a:buFont typeface="+mj-lt"/>
              <a:buAutoNum type="arabicPeriod"/>
            </a:pPr>
            <a:r>
              <a:rPr lang="it-IT" dirty="0"/>
              <a:t>Possesso ininterrotto dal 1° giorno del 12° mese precedente quello della cessione.</a:t>
            </a:r>
          </a:p>
          <a:p>
            <a:pPr marL="342900" indent="-342900" algn="just">
              <a:buFont typeface="+mj-lt"/>
              <a:buAutoNum type="arabicPeriod"/>
            </a:pPr>
            <a:r>
              <a:rPr lang="it-IT" dirty="0"/>
              <a:t>Residenza fiscale della società partecipata in un territorio senza fiscalità privilegiata.</a:t>
            </a:r>
          </a:p>
          <a:p>
            <a:pPr marL="342900" indent="-342900" algn="just">
              <a:buFont typeface="+mj-lt"/>
              <a:buAutoNum type="arabicPeriod"/>
            </a:pPr>
            <a:r>
              <a:rPr lang="it-IT" dirty="0"/>
              <a:t>Le società partecipate devono esercitare un’impresa di tipo commerciale (</a:t>
            </a:r>
            <a:r>
              <a:rPr lang="it-IT" b="1" dirty="0"/>
              <a:t>no immobiliari di gestione</a:t>
            </a:r>
            <a:r>
              <a:rPr lang="it-IT" dirty="0"/>
              <a:t>).</a:t>
            </a:r>
          </a:p>
        </p:txBody>
      </p:sp>
    </p:spTree>
    <p:extLst>
      <p:ext uri="{BB962C8B-B14F-4D97-AF65-F5344CB8AC3E}">
        <p14:creationId xmlns:p14="http://schemas.microsoft.com/office/powerpoint/2010/main" val="176700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AE5F36-C676-4529-9C6C-88A6AB565A2E}"/>
              </a:ext>
            </a:extLst>
          </p:cNvPr>
          <p:cNvSpPr>
            <a:spLocks noGrp="1"/>
          </p:cNvSpPr>
          <p:nvPr>
            <p:ph type="title"/>
          </p:nvPr>
        </p:nvSpPr>
        <p:spPr>
          <a:xfrm>
            <a:off x="2592925" y="624110"/>
            <a:ext cx="8911687" cy="728440"/>
          </a:xfrm>
        </p:spPr>
        <p:txBody>
          <a:bodyPr/>
          <a:lstStyle/>
          <a:p>
            <a:r>
              <a:rPr lang="it-IT" dirty="0"/>
              <a:t>SVANTAGGI DELLA HOLDING</a:t>
            </a:r>
          </a:p>
        </p:txBody>
      </p:sp>
      <p:sp>
        <p:nvSpPr>
          <p:cNvPr id="3" name="Segnaposto contenuto 2">
            <a:extLst>
              <a:ext uri="{FF2B5EF4-FFF2-40B4-BE49-F238E27FC236}">
                <a16:creationId xmlns:a16="http://schemas.microsoft.com/office/drawing/2014/main" id="{24355394-D934-4FBC-8487-C3C299F95E31}"/>
              </a:ext>
            </a:extLst>
          </p:cNvPr>
          <p:cNvSpPr>
            <a:spLocks noGrp="1"/>
          </p:cNvSpPr>
          <p:nvPr>
            <p:ph idx="1"/>
          </p:nvPr>
        </p:nvSpPr>
        <p:spPr>
          <a:xfrm>
            <a:off x="2589212" y="1552575"/>
            <a:ext cx="8915400" cy="4681315"/>
          </a:xfrm>
        </p:spPr>
        <p:txBody>
          <a:bodyPr>
            <a:normAutofit fontScale="70000" lnSpcReduction="20000"/>
          </a:bodyPr>
          <a:lstStyle/>
          <a:p>
            <a:pPr algn="just"/>
            <a:r>
              <a:rPr lang="it-IT" b="1" dirty="0">
                <a:solidFill>
                  <a:schemeClr val="tx1"/>
                </a:solidFill>
                <a:latin typeface="Poppins" panose="00000500000000000000" pitchFamily="2" charset="0"/>
                <a:ea typeface="Times New Roman" panose="02020603050405020304" pitchFamily="18" charset="0"/>
              </a:rPr>
              <a:t>Particolari casi di allargamento della base di calcolo Irap</a:t>
            </a:r>
            <a:endParaRPr lang="it-IT" dirty="0">
              <a:solidFill>
                <a:schemeClr val="tx1"/>
              </a:solidFill>
              <a:latin typeface="Times New Roman" panose="02020603050405020304" pitchFamily="18" charset="0"/>
              <a:ea typeface="Times New Roman" panose="02020603050405020304" pitchFamily="18" charset="0"/>
            </a:endParaRPr>
          </a:p>
          <a:p>
            <a:pPr marL="0" indent="0" algn="just">
              <a:buNone/>
            </a:pPr>
            <a:r>
              <a:rPr lang="it-IT" dirty="0">
                <a:solidFill>
                  <a:schemeClr val="tx1"/>
                </a:solidFill>
                <a:latin typeface="Poppins" panose="00000500000000000000" pitchFamily="2" charset="0"/>
                <a:ea typeface="Times New Roman" panose="02020603050405020304" pitchFamily="18" charset="0"/>
              </a:rPr>
              <a:t>L’art. 6 comma 9 del </a:t>
            </a:r>
            <a:r>
              <a:rPr lang="it-IT" dirty="0" err="1">
                <a:solidFill>
                  <a:schemeClr val="tx1"/>
                </a:solidFill>
                <a:latin typeface="Poppins" panose="00000500000000000000" pitchFamily="2" charset="0"/>
                <a:ea typeface="Calibri" panose="020F0502020204030204" pitchFamily="34" charset="0"/>
              </a:rPr>
              <a:t>D.Lgs.</a:t>
            </a:r>
            <a:r>
              <a:rPr lang="it-IT" dirty="0">
                <a:solidFill>
                  <a:schemeClr val="tx1"/>
                </a:solidFill>
                <a:latin typeface="Poppins" panose="00000500000000000000" pitchFamily="2" charset="0"/>
                <a:ea typeface="Calibri" panose="020F0502020204030204" pitchFamily="34" charset="0"/>
              </a:rPr>
              <a:t> 446/1997 </a:t>
            </a:r>
            <a:r>
              <a:rPr lang="it-IT" dirty="0">
                <a:solidFill>
                  <a:schemeClr val="tx1"/>
                </a:solidFill>
                <a:latin typeface="Poppins" panose="00000500000000000000" pitchFamily="2" charset="0"/>
                <a:ea typeface="Times New Roman" panose="02020603050405020304" pitchFamily="18" charset="0"/>
              </a:rPr>
              <a:t>che: “</a:t>
            </a:r>
            <a:r>
              <a:rPr lang="it-IT" i="1" dirty="0">
                <a:solidFill>
                  <a:schemeClr val="tx1"/>
                </a:solidFill>
                <a:latin typeface="Poppins" panose="00000500000000000000" pitchFamily="2" charset="0"/>
                <a:ea typeface="Times New Roman" panose="02020603050405020304" pitchFamily="18" charset="0"/>
              </a:rPr>
              <a:t>Per le società di partecipazione non finanziaria e assimilati, la base imponibile è determinata aggiungendo al risultato derivante dall’applicazione dell’articolo 5 la differenza tra gli interessi attivi e proventi assimilati e gli interessi passivi e oneri assimilati. Gli interessi passivi concorrono alla formazione del valore della produzione nella misura del 96 per cento del loro ammontare</a:t>
            </a:r>
            <a:r>
              <a:rPr lang="it-IT" dirty="0">
                <a:solidFill>
                  <a:schemeClr val="tx1"/>
                </a:solidFill>
                <a:latin typeface="Poppins" panose="00000500000000000000" pitchFamily="2" charset="0"/>
                <a:ea typeface="Times New Roman" panose="02020603050405020304" pitchFamily="18" charset="0"/>
              </a:rPr>
              <a:t>”.</a:t>
            </a:r>
            <a:r>
              <a:rPr lang="it-IT" dirty="0">
                <a:solidFill>
                  <a:schemeClr val="tx1"/>
                </a:solidFill>
                <a:latin typeface="Poppins" panose="00000500000000000000" pitchFamily="2" charset="0"/>
                <a:ea typeface="Calibri" panose="020F0502020204030204" pitchFamily="34" charset="0"/>
              </a:rPr>
              <a:t> In sostanza, si tratta di includere nella base imponibile gli interessi attivi e passivi ma non – si badi – le plusvalenze e i dividendi. La previsione risulta peggiorativa nella misura in cui gli interessi attivi prevalgono su quelli passivi.</a:t>
            </a:r>
          </a:p>
          <a:p>
            <a:pPr marL="0" indent="0" algn="just">
              <a:buNone/>
            </a:pPr>
            <a:endParaRPr lang="it-IT" b="1" dirty="0">
              <a:solidFill>
                <a:schemeClr val="tx1"/>
              </a:solidFill>
            </a:endParaRPr>
          </a:p>
          <a:p>
            <a:pPr algn="just"/>
            <a:r>
              <a:rPr lang="it-IT" b="1" dirty="0">
                <a:solidFill>
                  <a:schemeClr val="tx1"/>
                </a:solidFill>
              </a:rPr>
              <a:t>Rischio società di comodo</a:t>
            </a:r>
          </a:p>
          <a:p>
            <a:pPr marL="0" indent="0" algn="just">
              <a:buNone/>
            </a:pPr>
            <a:r>
              <a:rPr lang="it-IT" sz="1900" dirty="0">
                <a:solidFill>
                  <a:schemeClr val="tx1"/>
                </a:solidFill>
                <a:latin typeface="Poppins" panose="00000500000000000000" pitchFamily="2" charset="0"/>
              </a:rPr>
              <a:t>La disciplina inerente le «società di comodo» ha carattere generale e non prevede alcuna disposizione particolare per le società holding, eccezione fatta per alcune ipotesi di esclusione o di disapplicazione che fanno espressamente riferimento alla detenzione di partecipazioni, tuttavia tra i componenti positivi rilevanti si considerano, oltre alla voce A.1 e A.5 anche gli altri proventi ossia quelli iscritti alle voci C.15 e C.16 del Conto economico.</a:t>
            </a:r>
          </a:p>
          <a:p>
            <a:pPr marL="0" indent="0" algn="just">
              <a:buNone/>
            </a:pPr>
            <a:endParaRPr lang="it-IT" dirty="0">
              <a:solidFill>
                <a:schemeClr val="tx1"/>
              </a:solidFill>
            </a:endParaRPr>
          </a:p>
          <a:p>
            <a:r>
              <a:rPr lang="it-IT" b="1" dirty="0">
                <a:solidFill>
                  <a:schemeClr val="tx1"/>
                </a:solidFill>
                <a:latin typeface="Poppins" panose="00000500000000000000" pitchFamily="2" charset="0"/>
                <a:ea typeface="Times New Roman" panose="02020603050405020304" pitchFamily="18" charset="0"/>
              </a:rPr>
              <a:t>Possibili problematiche in materia di IVA</a:t>
            </a:r>
          </a:p>
          <a:p>
            <a:pPr marL="0" indent="0">
              <a:buNone/>
            </a:pPr>
            <a:r>
              <a:rPr lang="it-IT" dirty="0">
                <a:solidFill>
                  <a:schemeClr val="tx1"/>
                </a:solidFill>
              </a:rPr>
              <a:t>L’art. 4 dpr 633/1972 e stabilisce che: “Per esercizio di imprese si intende l’esercizio per professione abituale, ancorché non esclusiva, delle attività commerciali o agricole di cui agli articoli 2135 e 2195 del codice civile, anche se non organizzate in forma di impresa, nonché l’esercizio di attività, organizzate in forma d’impresa, dirette alla prestazione di servizi che non rientrano nell’articolo 2195 del codice civile”. La C.M. 19/E/2018 ha escluso la holding statica dall’applicazione dell’IVA di gruppo in quanto la stessa non può essere considerata soggetto IVA.</a:t>
            </a:r>
          </a:p>
          <a:p>
            <a:pPr marL="0" indent="0">
              <a:buNone/>
            </a:pPr>
            <a:endParaRPr lang="it-IT" dirty="0"/>
          </a:p>
        </p:txBody>
      </p:sp>
    </p:spTree>
    <p:extLst>
      <p:ext uri="{BB962C8B-B14F-4D97-AF65-F5344CB8AC3E}">
        <p14:creationId xmlns:p14="http://schemas.microsoft.com/office/powerpoint/2010/main" val="1274986323"/>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530</TotalTime>
  <Words>1998</Words>
  <Application>Microsoft Office PowerPoint</Application>
  <PresentationFormat>Widescreen</PresentationFormat>
  <Paragraphs>96</Paragraphs>
  <Slides>14</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14</vt:i4>
      </vt:variant>
    </vt:vector>
  </HeadingPairs>
  <TitlesOfParts>
    <vt:vector size="24" baseType="lpstr">
      <vt:lpstr>Arial</vt:lpstr>
      <vt:lpstr>Calibri</vt:lpstr>
      <vt:lpstr>Century Gothic</vt:lpstr>
      <vt:lpstr>Helvetica</vt:lpstr>
      <vt:lpstr>Poppins</vt:lpstr>
      <vt:lpstr>Roboto</vt:lpstr>
      <vt:lpstr>Times New Roman</vt:lpstr>
      <vt:lpstr>Wingdings</vt:lpstr>
      <vt:lpstr>Wingdings 3</vt:lpstr>
      <vt:lpstr>Filo</vt:lpstr>
      <vt:lpstr>LE HOLDING e la gestione dei gruppi societari</vt:lpstr>
      <vt:lpstr>COSTITUIRE UNA HOLDING</vt:lpstr>
      <vt:lpstr>COSTITUIRE UNA HOLDING</vt:lpstr>
      <vt:lpstr>VANTAGGI DELLA HOLDING</vt:lpstr>
      <vt:lpstr>VANTAGGI DELLA HOLDING</vt:lpstr>
      <vt:lpstr>VANTAGGI DELLA HOLDING</vt:lpstr>
      <vt:lpstr>VANTAGGI DELLA HOLDING</vt:lpstr>
      <vt:lpstr>VANTAGGI DELLA HOLDING</vt:lpstr>
      <vt:lpstr>SVANTAGGI DELLA HOLDING</vt:lpstr>
      <vt:lpstr>SVANTAGGI DELLA HOLDING</vt:lpstr>
      <vt:lpstr>SVANTAGGI DELLA HOLDING</vt:lpstr>
      <vt:lpstr>LA FORMA SOCIETARIA DELLA HOLDING</vt:lpstr>
      <vt:lpstr>PARTICOLARI TIPOLOGIE DI HOLDING</vt:lpstr>
      <vt:lpstr>PARTICOLARI TIPOLOGIE DI HOLDING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HOLDING </dc:title>
  <dc:creator>Claudio Calini</dc:creator>
  <cp:lastModifiedBy>Claudio Calini</cp:lastModifiedBy>
  <cp:revision>5</cp:revision>
  <dcterms:created xsi:type="dcterms:W3CDTF">2022-01-10T09:26:23Z</dcterms:created>
  <dcterms:modified xsi:type="dcterms:W3CDTF">2022-11-23T17:15:16Z</dcterms:modified>
</cp:coreProperties>
</file>